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25"/>
  </p:notesMasterIdLst>
  <p:sldIdLst>
    <p:sldId id="256" r:id="rId5"/>
    <p:sldId id="257" r:id="rId6"/>
    <p:sldId id="259" r:id="rId7"/>
    <p:sldId id="261" r:id="rId8"/>
    <p:sldId id="273" r:id="rId9"/>
    <p:sldId id="262" r:id="rId10"/>
    <p:sldId id="279" r:id="rId11"/>
    <p:sldId id="263" r:id="rId12"/>
    <p:sldId id="272" r:id="rId13"/>
    <p:sldId id="264" r:id="rId14"/>
    <p:sldId id="265" r:id="rId15"/>
    <p:sldId id="271" r:id="rId16"/>
    <p:sldId id="267" r:id="rId17"/>
    <p:sldId id="269" r:id="rId18"/>
    <p:sldId id="268" r:id="rId19"/>
    <p:sldId id="270" r:id="rId20"/>
    <p:sldId id="275" r:id="rId21"/>
    <p:sldId id="278"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5148F-FE41-46D4-959B-B5B5FE6FD2DC}" v="10" dt="2025-02-05T16:02:2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D64B7-CA79-4447-91A6-BBDB4C4CBE9A}"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9212-A158-4FC2-B482-BCA0FC3072EF}" type="slidenum">
              <a:rPr lang="en-US" smtClean="0"/>
              <a:t>‹#›</a:t>
            </a:fld>
            <a:endParaRPr lang="en-US"/>
          </a:p>
        </p:txBody>
      </p:sp>
    </p:spTree>
    <p:extLst>
      <p:ext uri="{BB962C8B-B14F-4D97-AF65-F5344CB8AC3E}">
        <p14:creationId xmlns:p14="http://schemas.microsoft.com/office/powerpoint/2010/main" val="120336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12C6-9B9A-F5E3-F785-03ED4E981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F08F5-FA63-4EF6-D2EE-D128B1F04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40E66-3198-8FBF-45BA-4530FD450728}"/>
              </a:ext>
            </a:extLst>
          </p:cNvPr>
          <p:cNvSpPr>
            <a:spLocks noGrp="1"/>
          </p:cNvSpPr>
          <p:nvPr>
            <p:ph type="dt" sz="half" idx="10"/>
          </p:nvPr>
        </p:nvSpPr>
        <p:spPr/>
        <p:txBody>
          <a:bodyPr/>
          <a:lstStyle/>
          <a:p>
            <a:fld id="{CC613DC4-D14C-4F89-BED7-BC59D5395365}" type="datetime1">
              <a:rPr lang="en-US" smtClean="0"/>
              <a:t>2/6/2025</a:t>
            </a:fld>
            <a:endParaRPr lang="en-US"/>
          </a:p>
        </p:txBody>
      </p:sp>
      <p:sp>
        <p:nvSpPr>
          <p:cNvPr id="5" name="Footer Placeholder 4">
            <a:extLst>
              <a:ext uri="{FF2B5EF4-FFF2-40B4-BE49-F238E27FC236}">
                <a16:creationId xmlns:a16="http://schemas.microsoft.com/office/drawing/2014/main" id="{2EB7CFFD-D984-8F79-5129-76F78E442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D628C-80B3-50F4-0757-324E06A99E58}"/>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40379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2055-D14D-EF1B-34EC-1B3FFD8B1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1F0868-6579-2F00-A717-B034CAFF8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CA7EE-83C1-957A-14C9-1A1B656787B8}"/>
              </a:ext>
            </a:extLst>
          </p:cNvPr>
          <p:cNvSpPr>
            <a:spLocks noGrp="1"/>
          </p:cNvSpPr>
          <p:nvPr>
            <p:ph type="dt" sz="half" idx="10"/>
          </p:nvPr>
        </p:nvSpPr>
        <p:spPr/>
        <p:txBody>
          <a:bodyPr/>
          <a:lstStyle/>
          <a:p>
            <a:fld id="{ADD0676A-4E3F-4545-AF7D-F73B363BC086}" type="datetime1">
              <a:rPr lang="en-US" smtClean="0"/>
              <a:t>2/6/2025</a:t>
            </a:fld>
            <a:endParaRPr lang="en-US"/>
          </a:p>
        </p:txBody>
      </p:sp>
      <p:sp>
        <p:nvSpPr>
          <p:cNvPr id="5" name="Footer Placeholder 4">
            <a:extLst>
              <a:ext uri="{FF2B5EF4-FFF2-40B4-BE49-F238E27FC236}">
                <a16:creationId xmlns:a16="http://schemas.microsoft.com/office/drawing/2014/main" id="{4B00CA95-E6B3-BD66-E586-73827C460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70E73-EEEC-74F0-B95D-C8882FB690A5}"/>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41305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917DA-2BA2-FF76-E61C-4B3D91405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472D1-2F9E-E2B7-9B95-CBB8F75CE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F1499-2E55-DEF3-5B59-7C0BC753ED20}"/>
              </a:ext>
            </a:extLst>
          </p:cNvPr>
          <p:cNvSpPr>
            <a:spLocks noGrp="1"/>
          </p:cNvSpPr>
          <p:nvPr>
            <p:ph type="dt" sz="half" idx="10"/>
          </p:nvPr>
        </p:nvSpPr>
        <p:spPr/>
        <p:txBody>
          <a:bodyPr/>
          <a:lstStyle/>
          <a:p>
            <a:fld id="{E03DE1C1-B061-4596-A7DF-301F1BB47983}" type="datetime1">
              <a:rPr lang="en-US" smtClean="0"/>
              <a:t>2/6/2025</a:t>
            </a:fld>
            <a:endParaRPr lang="en-US"/>
          </a:p>
        </p:txBody>
      </p:sp>
      <p:sp>
        <p:nvSpPr>
          <p:cNvPr id="5" name="Footer Placeholder 4">
            <a:extLst>
              <a:ext uri="{FF2B5EF4-FFF2-40B4-BE49-F238E27FC236}">
                <a16:creationId xmlns:a16="http://schemas.microsoft.com/office/drawing/2014/main" id="{296D965E-6AA1-94E9-1D1B-C86EEDC8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751E3-EF75-D7B5-7FA9-16EDE87F768F}"/>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112792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C560-55CF-6304-9AEC-5770781DE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40AFE-9EE7-1836-E6AC-BF99DEE3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8F7CC-30FC-5BAC-A241-0ADB0DF387AB}"/>
              </a:ext>
            </a:extLst>
          </p:cNvPr>
          <p:cNvSpPr>
            <a:spLocks noGrp="1"/>
          </p:cNvSpPr>
          <p:nvPr>
            <p:ph type="dt" sz="half" idx="10"/>
          </p:nvPr>
        </p:nvSpPr>
        <p:spPr/>
        <p:txBody>
          <a:bodyPr/>
          <a:lstStyle/>
          <a:p>
            <a:fld id="{0F1927CA-FDC3-4AE8-8D6D-85567CACBE34}" type="datetime1">
              <a:rPr lang="en-US" smtClean="0"/>
              <a:t>2/6/2025</a:t>
            </a:fld>
            <a:endParaRPr lang="en-US"/>
          </a:p>
        </p:txBody>
      </p:sp>
      <p:sp>
        <p:nvSpPr>
          <p:cNvPr id="5" name="Footer Placeholder 4">
            <a:extLst>
              <a:ext uri="{FF2B5EF4-FFF2-40B4-BE49-F238E27FC236}">
                <a16:creationId xmlns:a16="http://schemas.microsoft.com/office/drawing/2014/main" id="{EEAFB627-FE7D-AC6E-63A9-D3B67CE78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1B26E-7183-00DD-2FFF-76E64279B7BF}"/>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77251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6DDB-430E-E542-0841-D88AFC1FC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58DCC-8269-8B04-3F41-3BE6D981C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D8A7F1-09D9-631E-D08A-C5AE19A01823}"/>
              </a:ext>
            </a:extLst>
          </p:cNvPr>
          <p:cNvSpPr>
            <a:spLocks noGrp="1"/>
          </p:cNvSpPr>
          <p:nvPr>
            <p:ph type="dt" sz="half" idx="10"/>
          </p:nvPr>
        </p:nvSpPr>
        <p:spPr/>
        <p:txBody>
          <a:bodyPr/>
          <a:lstStyle/>
          <a:p>
            <a:fld id="{CE1F37B3-DD48-4D89-A317-CE4FB67D7341}" type="datetime1">
              <a:rPr lang="en-US" smtClean="0"/>
              <a:t>2/6/2025</a:t>
            </a:fld>
            <a:endParaRPr lang="en-US"/>
          </a:p>
        </p:txBody>
      </p:sp>
      <p:sp>
        <p:nvSpPr>
          <p:cNvPr id="5" name="Footer Placeholder 4">
            <a:extLst>
              <a:ext uri="{FF2B5EF4-FFF2-40B4-BE49-F238E27FC236}">
                <a16:creationId xmlns:a16="http://schemas.microsoft.com/office/drawing/2014/main" id="{FEAC0842-E3B6-E47E-39BE-EB45A00D3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D18B4-E1ED-51D4-3303-96A1FB1032C5}"/>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96524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B9F-E856-6249-0477-3CFA84B70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8D664-7323-DAF8-2D8E-B804CAB7B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E11DD-C45F-1C04-E223-212A23423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89C755-ABA6-9D72-E18E-59022C6ECC38}"/>
              </a:ext>
            </a:extLst>
          </p:cNvPr>
          <p:cNvSpPr>
            <a:spLocks noGrp="1"/>
          </p:cNvSpPr>
          <p:nvPr>
            <p:ph type="dt" sz="half" idx="10"/>
          </p:nvPr>
        </p:nvSpPr>
        <p:spPr/>
        <p:txBody>
          <a:bodyPr/>
          <a:lstStyle/>
          <a:p>
            <a:fld id="{05ED3636-1956-44E2-8175-76FFE2E9D671}" type="datetime1">
              <a:rPr lang="en-US" smtClean="0"/>
              <a:t>2/6/2025</a:t>
            </a:fld>
            <a:endParaRPr lang="en-US"/>
          </a:p>
        </p:txBody>
      </p:sp>
      <p:sp>
        <p:nvSpPr>
          <p:cNvPr id="6" name="Footer Placeholder 5">
            <a:extLst>
              <a:ext uri="{FF2B5EF4-FFF2-40B4-BE49-F238E27FC236}">
                <a16:creationId xmlns:a16="http://schemas.microsoft.com/office/drawing/2014/main" id="{4E18170C-5566-D22C-A2A0-7BA2D9A8C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C4768-69C2-2377-D41F-10F8E2D6600E}"/>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378022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B8A5-0A87-B73D-E023-008DECB18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5CA06-5D2E-743C-7245-CB09F05FC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90BBF-87A9-E602-A068-8BA3EDE33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7CD652-15D1-E19A-97A6-B7138F9D7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D2256-FFAF-3F9A-6B14-33A606A9C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C69E74-3216-EA0F-4443-4910C2A3891D}"/>
              </a:ext>
            </a:extLst>
          </p:cNvPr>
          <p:cNvSpPr>
            <a:spLocks noGrp="1"/>
          </p:cNvSpPr>
          <p:nvPr>
            <p:ph type="dt" sz="half" idx="10"/>
          </p:nvPr>
        </p:nvSpPr>
        <p:spPr/>
        <p:txBody>
          <a:bodyPr/>
          <a:lstStyle/>
          <a:p>
            <a:fld id="{CE0D9BCA-5F58-492C-8777-6369224F48F3}" type="datetime1">
              <a:rPr lang="en-US" smtClean="0"/>
              <a:t>2/6/2025</a:t>
            </a:fld>
            <a:endParaRPr lang="en-US"/>
          </a:p>
        </p:txBody>
      </p:sp>
      <p:sp>
        <p:nvSpPr>
          <p:cNvPr id="8" name="Footer Placeholder 7">
            <a:extLst>
              <a:ext uri="{FF2B5EF4-FFF2-40B4-BE49-F238E27FC236}">
                <a16:creationId xmlns:a16="http://schemas.microsoft.com/office/drawing/2014/main" id="{4A2645B9-53E3-3A6B-B302-A4582E73B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ACE3C-C8B8-9B3A-3BB2-A11E7AB49492}"/>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876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9B43-FD5E-7D47-AD20-90B7D5B889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C3705C-AF5E-29B9-B597-35DADCEFA26C}"/>
              </a:ext>
            </a:extLst>
          </p:cNvPr>
          <p:cNvSpPr>
            <a:spLocks noGrp="1"/>
          </p:cNvSpPr>
          <p:nvPr>
            <p:ph type="dt" sz="half" idx="10"/>
          </p:nvPr>
        </p:nvSpPr>
        <p:spPr/>
        <p:txBody>
          <a:bodyPr/>
          <a:lstStyle/>
          <a:p>
            <a:fld id="{D8143A88-46D3-4D71-A747-4FE34B70AC27}" type="datetime1">
              <a:rPr lang="en-US" smtClean="0"/>
              <a:t>2/6/2025</a:t>
            </a:fld>
            <a:endParaRPr lang="en-US"/>
          </a:p>
        </p:txBody>
      </p:sp>
      <p:sp>
        <p:nvSpPr>
          <p:cNvPr id="4" name="Footer Placeholder 3">
            <a:extLst>
              <a:ext uri="{FF2B5EF4-FFF2-40B4-BE49-F238E27FC236}">
                <a16:creationId xmlns:a16="http://schemas.microsoft.com/office/drawing/2014/main" id="{E4A5F028-244A-2CD0-FE75-44254C22A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9E357-2D41-4FCE-34AF-F2492DAAC926}"/>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53504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E50BE-193C-C6CF-0E3E-70EA27580E81}"/>
              </a:ext>
            </a:extLst>
          </p:cNvPr>
          <p:cNvSpPr>
            <a:spLocks noGrp="1"/>
          </p:cNvSpPr>
          <p:nvPr>
            <p:ph type="dt" sz="half" idx="10"/>
          </p:nvPr>
        </p:nvSpPr>
        <p:spPr/>
        <p:txBody>
          <a:bodyPr/>
          <a:lstStyle/>
          <a:p>
            <a:fld id="{492E46EE-B6A4-4918-A40C-78831384CFA4}" type="datetime1">
              <a:rPr lang="en-US" smtClean="0"/>
              <a:t>2/6/2025</a:t>
            </a:fld>
            <a:endParaRPr lang="en-US"/>
          </a:p>
        </p:txBody>
      </p:sp>
      <p:sp>
        <p:nvSpPr>
          <p:cNvPr id="3" name="Footer Placeholder 2">
            <a:extLst>
              <a:ext uri="{FF2B5EF4-FFF2-40B4-BE49-F238E27FC236}">
                <a16:creationId xmlns:a16="http://schemas.microsoft.com/office/drawing/2014/main" id="{F4A0F440-FD59-7D01-5C94-B2968E4A3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2AF3A-2F65-7082-DD93-4CDE96600541}"/>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79099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A9D0-5599-AC61-8B7B-2DC2E20F9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8C9C6F-B199-68FB-863E-F5AD38114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206AB-7BAB-F69D-2758-22490B736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87E29-198F-77D3-28D4-82638EDFB3AA}"/>
              </a:ext>
            </a:extLst>
          </p:cNvPr>
          <p:cNvSpPr>
            <a:spLocks noGrp="1"/>
          </p:cNvSpPr>
          <p:nvPr>
            <p:ph type="dt" sz="half" idx="10"/>
          </p:nvPr>
        </p:nvSpPr>
        <p:spPr/>
        <p:txBody>
          <a:bodyPr/>
          <a:lstStyle/>
          <a:p>
            <a:fld id="{E0DDFB8E-0143-4EA9-B495-AC64EA8443AC}" type="datetime1">
              <a:rPr lang="en-US" smtClean="0"/>
              <a:t>2/6/2025</a:t>
            </a:fld>
            <a:endParaRPr lang="en-US"/>
          </a:p>
        </p:txBody>
      </p:sp>
      <p:sp>
        <p:nvSpPr>
          <p:cNvPr id="6" name="Footer Placeholder 5">
            <a:extLst>
              <a:ext uri="{FF2B5EF4-FFF2-40B4-BE49-F238E27FC236}">
                <a16:creationId xmlns:a16="http://schemas.microsoft.com/office/drawing/2014/main" id="{483ECD0F-AA40-D399-4BD1-083515E7B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AB29A-84C6-978E-ACEC-41851165BFE6}"/>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41308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5F77-F3EC-4CDC-8FAD-C146244B8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AA9AF-577E-B157-9E31-B24DE3A50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B50C3-30FE-3F83-5248-A42E6714F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DCD6-119F-CCDD-9EAC-605BE0E31FD8}"/>
              </a:ext>
            </a:extLst>
          </p:cNvPr>
          <p:cNvSpPr>
            <a:spLocks noGrp="1"/>
          </p:cNvSpPr>
          <p:nvPr>
            <p:ph type="dt" sz="half" idx="10"/>
          </p:nvPr>
        </p:nvSpPr>
        <p:spPr/>
        <p:txBody>
          <a:bodyPr/>
          <a:lstStyle/>
          <a:p>
            <a:fld id="{089AD20F-9EA7-4DA8-8D78-8EF100B7A04A}" type="datetime1">
              <a:rPr lang="en-US" smtClean="0"/>
              <a:t>2/6/2025</a:t>
            </a:fld>
            <a:endParaRPr lang="en-US"/>
          </a:p>
        </p:txBody>
      </p:sp>
      <p:sp>
        <p:nvSpPr>
          <p:cNvPr id="6" name="Footer Placeholder 5">
            <a:extLst>
              <a:ext uri="{FF2B5EF4-FFF2-40B4-BE49-F238E27FC236}">
                <a16:creationId xmlns:a16="http://schemas.microsoft.com/office/drawing/2014/main" id="{6485B19E-0879-94A2-2DE0-91606DC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959C0-7863-A532-8F9C-ED5D14017B33}"/>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35676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4F2A0-F2A3-6ADF-B5F7-A3D6EE66B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BE2C7-FDFE-8657-7D56-D0F9A4228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AFF20-4C47-9EED-B958-20242EF72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D0D0F-AFE0-4991-AAAB-DC68FB8369A8}" type="datetime1">
              <a:rPr lang="en-US" smtClean="0"/>
              <a:t>2/6/2025</a:t>
            </a:fld>
            <a:endParaRPr lang="en-US"/>
          </a:p>
        </p:txBody>
      </p:sp>
      <p:sp>
        <p:nvSpPr>
          <p:cNvPr id="5" name="Footer Placeholder 4">
            <a:extLst>
              <a:ext uri="{FF2B5EF4-FFF2-40B4-BE49-F238E27FC236}">
                <a16:creationId xmlns:a16="http://schemas.microsoft.com/office/drawing/2014/main" id="{66EFAC5B-290A-6C56-13E0-21F98073B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75FC1-BA21-93B1-79B6-5E876261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9FF22-7584-448A-94C9-62E7379B9027}" type="slidenum">
              <a:rPr lang="en-US" smtClean="0"/>
              <a:t>‹#›</a:t>
            </a:fld>
            <a:endParaRPr lang="en-US"/>
          </a:p>
        </p:txBody>
      </p:sp>
    </p:spTree>
    <p:extLst>
      <p:ext uri="{BB962C8B-B14F-4D97-AF65-F5344CB8AC3E}">
        <p14:creationId xmlns:p14="http://schemas.microsoft.com/office/powerpoint/2010/main" val="30258422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hyperlink" Target="https://library.municode.com/fl/fort_lauderdale/codes/code_of_ordinances?nodeId=COOR_CH20PE_ARTIIIEMBE_DIV2COPAPL_S20-78PAUPTEEMEN" TargetMode="External"/><Relationship Id="rId7" Type="http://schemas.openxmlformats.org/officeDocument/2006/relationships/oleObject" Target="file:///C:\Users\nicolebr\OneDrive%20-%20City%20of%20Fort%20Lauderdale\Desktop\Forms\Leave%20Conversion.pdf" TargetMode="External"/><Relationship Id="rId2" Type="http://schemas.openxmlformats.org/officeDocument/2006/relationships/hyperlink" Target="https://cityoffortlauderdale.sharepoint.com/sites/laudershare/hrd/Document%20Library/Forms/AllItems.aspx"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ortlauderdale.gov/home/showpublisheddocument/78559/638337371274730000" TargetMode="External"/><Relationship Id="rId10" Type="http://schemas.openxmlformats.org/officeDocument/2006/relationships/image" Target="../media/image27.wmf"/><Relationship Id="rId4" Type="http://schemas.openxmlformats.org/officeDocument/2006/relationships/hyperlink" Target="https://cityoffortlauderdale.sharepoint.com/sites/laudershare/SitePages/Policy%20Standards%20Manual.aspx" TargetMode="External"/><Relationship Id="rId9" Type="http://schemas.openxmlformats.org/officeDocument/2006/relationships/oleObject" Target="file:///C:\Users\nicolebr\OneDrive%20-%20City%20of%20Fort%20Lauderdale\Desktop\Forms\VEBA%20Form.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6D9CA-E793-F7E9-1FA0-02756F6398AB}"/>
              </a:ext>
            </a:extLst>
          </p:cNvPr>
          <p:cNvSpPr>
            <a:spLocks noGrp="1"/>
          </p:cNvSpPr>
          <p:nvPr>
            <p:ph type="ctrTitle"/>
          </p:nvPr>
        </p:nvSpPr>
        <p:spPr>
          <a:xfrm>
            <a:off x="982639" y="1012536"/>
            <a:ext cx="4613300" cy="3163224"/>
          </a:xfrm>
        </p:spPr>
        <p:txBody>
          <a:bodyPr anchor="t">
            <a:normAutofit/>
          </a:bodyPr>
          <a:lstStyle/>
          <a:p>
            <a:pPr algn="l"/>
            <a:r>
              <a:rPr lang="en-US" sz="4800" b="1" dirty="0"/>
              <a:t>2025 Retirement Seminar</a:t>
            </a:r>
            <a:br>
              <a:rPr lang="en-US" sz="1800" dirty="0"/>
            </a:br>
            <a:r>
              <a:rPr lang="en-US" sz="4800" dirty="0"/>
              <a:t> </a:t>
            </a:r>
          </a:p>
        </p:txBody>
      </p:sp>
      <p:sp>
        <p:nvSpPr>
          <p:cNvPr id="3" name="Subtitle 2">
            <a:extLst>
              <a:ext uri="{FF2B5EF4-FFF2-40B4-BE49-F238E27FC236}">
                <a16:creationId xmlns:a16="http://schemas.microsoft.com/office/drawing/2014/main" id="{0CC3FFCB-7284-1829-284D-9B2FC1B3893D}"/>
              </a:ext>
            </a:extLst>
          </p:cNvPr>
          <p:cNvSpPr>
            <a:spLocks noGrp="1"/>
          </p:cNvSpPr>
          <p:nvPr>
            <p:ph type="subTitle" idx="1"/>
          </p:nvPr>
        </p:nvSpPr>
        <p:spPr>
          <a:xfrm>
            <a:off x="683423" y="4625267"/>
            <a:ext cx="4408228" cy="1568064"/>
          </a:xfrm>
        </p:spPr>
        <p:txBody>
          <a:bodyPr anchor="b">
            <a:normAutofit fontScale="40000" lnSpcReduction="20000"/>
          </a:bodyPr>
          <a:lstStyle/>
          <a:p>
            <a:pPr algn="l"/>
            <a:endParaRPr lang="en-US" b="1" dirty="0"/>
          </a:p>
          <a:p>
            <a:pPr algn="l"/>
            <a:endParaRPr lang="en-US" b="1" dirty="0"/>
          </a:p>
          <a:p>
            <a:pPr algn="l"/>
            <a:r>
              <a:rPr lang="en-US" sz="5500" b="1" dirty="0"/>
              <a:t>Presented by:</a:t>
            </a:r>
          </a:p>
          <a:p>
            <a:pPr algn="l"/>
            <a:r>
              <a:rPr lang="en-US" sz="5500" b="1" dirty="0"/>
              <a:t>Nicole Brown-Reid</a:t>
            </a:r>
          </a:p>
          <a:p>
            <a:pPr algn="l"/>
            <a:r>
              <a:rPr lang="en-US" sz="5500" b="1" dirty="0"/>
              <a:t>Payroll Supervisor</a:t>
            </a:r>
          </a:p>
          <a:p>
            <a:pPr algn="l"/>
            <a:endParaRPr lang="en-US" dirty="0"/>
          </a:p>
        </p:txBody>
      </p:sp>
      <p:sp>
        <p:nvSpPr>
          <p:cNvPr id="28" name="Rectangle 2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3430D3-254A-5A83-07B7-944C23E2E467}"/>
              </a:ext>
            </a:extLst>
          </p:cNvPr>
          <p:cNvPicPr>
            <a:picLocks noChangeAspect="1"/>
          </p:cNvPicPr>
          <p:nvPr/>
        </p:nvPicPr>
        <p:blipFill rotWithShape="1">
          <a:blip r:embed="rId2"/>
          <a:srcRect t="469" r="1" b="1"/>
          <a:stretch/>
        </p:blipFill>
        <p:spPr>
          <a:xfrm>
            <a:off x="9494392" y="4461731"/>
            <a:ext cx="2240407" cy="2240407"/>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9" name="Date Placeholder 8">
            <a:extLst>
              <a:ext uri="{FF2B5EF4-FFF2-40B4-BE49-F238E27FC236}">
                <a16:creationId xmlns:a16="http://schemas.microsoft.com/office/drawing/2014/main" id="{880D41CB-3B91-C7AE-3E4F-7DB83EF0B3A7}"/>
              </a:ext>
            </a:extLst>
          </p:cNvPr>
          <p:cNvSpPr>
            <a:spLocks noGrp="1"/>
          </p:cNvSpPr>
          <p:nvPr>
            <p:ph type="dt" sz="half" idx="10"/>
          </p:nvPr>
        </p:nvSpPr>
        <p:spPr/>
        <p:txBody>
          <a:bodyPr/>
          <a:lstStyle/>
          <a:p>
            <a:fld id="{72C69D5C-29B8-4D4D-BECE-C2CBD0EDC143}" type="datetime1">
              <a:rPr lang="en-US" smtClean="0"/>
              <a:t>2/6/2025</a:t>
            </a:fld>
            <a:endParaRPr lang="en-US"/>
          </a:p>
        </p:txBody>
      </p:sp>
    </p:spTree>
    <p:extLst>
      <p:ext uri="{BB962C8B-B14F-4D97-AF65-F5344CB8AC3E}">
        <p14:creationId xmlns:p14="http://schemas.microsoft.com/office/powerpoint/2010/main" val="80464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DED9608-ACB6-4360-BD64-250EF997DA3B}"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endParaRPr lang="en-US" sz="1800" b="1" i="0" u="none" strike="noStrike" baseline="0" dirty="0">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Sick Accruals - </a:t>
            </a:r>
            <a:r>
              <a:rPr lang="en-US" sz="1800" b="0" i="0" u="none" strike="noStrike" baseline="0" dirty="0">
                <a:latin typeface="Georgia" panose="02040502050405020303" pitchFamily="18" charset="0"/>
              </a:rPr>
              <a:t>Depending on your Employee Group and your hire date/length of service, sick is paid out either: </a:t>
            </a:r>
          </a:p>
          <a:p>
            <a:pPr lvl="1">
              <a:buFont typeface="Wingdings" panose="05000000000000000000" pitchFamily="2" charset="2"/>
              <a:buChar char="q"/>
            </a:pPr>
            <a:r>
              <a:rPr lang="en-US" sz="1400" b="1" i="0" u="none" strike="noStrike" baseline="0" dirty="0">
                <a:latin typeface="Georgia" panose="02040502050405020303" pitchFamily="18" charset="0"/>
              </a:rPr>
              <a:t>28% of your current rate of pay </a:t>
            </a:r>
            <a:endParaRPr lang="en-US" sz="1400" b="0" i="0" u="none"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		or </a:t>
            </a:r>
          </a:p>
          <a:p>
            <a:pPr lvl="1">
              <a:buFont typeface="Wingdings" panose="05000000000000000000" pitchFamily="2" charset="2"/>
              <a:buChar char="q"/>
            </a:pPr>
            <a:r>
              <a:rPr lang="en-US" sz="1400" b="1" i="0" u="none" strike="noStrike" baseline="0" dirty="0">
                <a:latin typeface="Georgia" panose="02040502050405020303" pitchFamily="18" charset="0"/>
              </a:rPr>
              <a:t>at the rate of pay it was earned in accordance with your length of service </a:t>
            </a:r>
            <a:endParaRPr lang="en-US" sz="1400" b="0" i="0" u="none" strike="noStrike" baseline="0" dirty="0">
              <a:latin typeface="Georgia" panose="02040502050405020303" pitchFamily="18" charset="0"/>
            </a:endParaRPr>
          </a:p>
          <a:p>
            <a:pPr>
              <a:buFont typeface="Wingdings" panose="05000000000000000000" pitchFamily="2" charset="2"/>
              <a:buChar char="q"/>
            </a:pPr>
            <a:endParaRPr lang="en-US" sz="1800" b="0" i="0" u="none"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Please refer to the respective CBAs or the City Ordinance. </a:t>
            </a:r>
            <a:endParaRPr lang="en-US" b="1"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D2493936-1CF0-33F3-3C5F-212C6B58D83C}"/>
              </a:ext>
            </a:extLst>
          </p:cNvPr>
          <p:cNvPicPr>
            <a:picLocks noChangeAspect="1"/>
          </p:cNvPicPr>
          <p:nvPr/>
        </p:nvPicPr>
        <p:blipFill>
          <a:blip r:embed="rId3"/>
          <a:stretch>
            <a:fillRect/>
          </a:stretch>
        </p:blipFill>
        <p:spPr>
          <a:xfrm>
            <a:off x="9581625" y="4462463"/>
            <a:ext cx="1685925" cy="1714500"/>
          </a:xfrm>
          <a:prstGeom prst="rect">
            <a:avLst/>
          </a:prstGeom>
        </p:spPr>
      </p:pic>
    </p:spTree>
    <p:extLst>
      <p:ext uri="{BB962C8B-B14F-4D97-AF65-F5344CB8AC3E}">
        <p14:creationId xmlns:p14="http://schemas.microsoft.com/office/powerpoint/2010/main" val="5367591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B1928581-D074-47D3-BCCF-7329241F0D14}"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marL="0" indent="0">
              <a:buNone/>
            </a:pPr>
            <a:r>
              <a:rPr lang="en-US" b="1" i="0" u="none" strike="noStrike" baseline="0" dirty="0">
                <a:latin typeface="Georgia" panose="02040502050405020303" pitchFamily="18" charset="0"/>
              </a:rPr>
              <a:t>Final paycheck(s) will include: </a:t>
            </a:r>
          </a:p>
          <a:p>
            <a:pPr marL="0" indent="0">
              <a:buNone/>
            </a:pPr>
            <a:endParaRPr lang="en-US" b="1" i="0" u="none" strike="noStrike" baseline="0" dirty="0">
              <a:latin typeface="Georgia" panose="02040502050405020303" pitchFamily="18" charset="0"/>
            </a:endParaRPr>
          </a:p>
          <a:p>
            <a:pPr>
              <a:buFont typeface="Wingdings" panose="05000000000000000000" pitchFamily="2" charset="2"/>
              <a:buChar char="q"/>
            </a:pPr>
            <a:r>
              <a:rPr lang="en-US" b="1" dirty="0">
                <a:latin typeface="Georgia" panose="02040502050405020303" pitchFamily="18" charset="0"/>
              </a:rPr>
              <a:t>Voluntary Employee Benefits Association (VEBA)</a:t>
            </a:r>
          </a:p>
          <a:p>
            <a:pPr marL="0" indent="0">
              <a:buNone/>
            </a:pPr>
            <a:endParaRPr lang="en-US" b="1" dirty="0">
              <a:latin typeface="Georgia" panose="02040502050405020303" pitchFamily="18" charset="0"/>
            </a:endParaRPr>
          </a:p>
          <a:p>
            <a:pPr lvl="1">
              <a:buFont typeface="Wingdings" panose="05000000000000000000" pitchFamily="2" charset="2"/>
              <a:buChar char="q"/>
            </a:pPr>
            <a:r>
              <a:rPr lang="en-US" b="1" dirty="0">
                <a:latin typeface="Georgia" panose="02040502050405020303" pitchFamily="18" charset="0"/>
              </a:rPr>
              <a:t>Sick and Vacation payouts are paid over to VEBA as follows:     </a:t>
            </a:r>
          </a:p>
          <a:p>
            <a:pPr lvl="2">
              <a:buFont typeface="Wingdings" panose="05000000000000000000" pitchFamily="2" charset="2"/>
              <a:buChar char="§"/>
            </a:pPr>
            <a:r>
              <a:rPr lang="en-US" b="1" dirty="0">
                <a:latin typeface="Georgia" panose="02040502050405020303" pitchFamily="18" charset="0"/>
              </a:rPr>
              <a:t>Police – </a:t>
            </a:r>
            <a:r>
              <a:rPr lang="en-US" sz="1800" dirty="0">
                <a:latin typeface="Georgia" panose="02040502050405020303" pitchFamily="18" charset="0"/>
              </a:rPr>
              <a:t>75% of monetary value of accrued sick and vacation accruals</a:t>
            </a:r>
          </a:p>
          <a:p>
            <a:pPr lvl="2">
              <a:buFont typeface="Wingdings" panose="05000000000000000000" pitchFamily="2" charset="2"/>
              <a:buChar char="§"/>
            </a:pPr>
            <a:r>
              <a:rPr lang="en-US" b="1" dirty="0">
                <a:latin typeface="Georgia" panose="02040502050405020303" pitchFamily="18" charset="0"/>
              </a:rPr>
              <a:t>IAFF – </a:t>
            </a:r>
            <a:r>
              <a:rPr lang="en-US" sz="1800" dirty="0">
                <a:latin typeface="Georgia" panose="02040502050405020303" pitchFamily="18" charset="0"/>
              </a:rPr>
              <a:t>100% of monetary value of accrued sick and vacation accruals</a:t>
            </a:r>
          </a:p>
          <a:p>
            <a:pPr marL="0" indent="0">
              <a:buNone/>
            </a:pPr>
            <a:endParaRPr lang="en-US"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8" name="Picture 7">
            <a:extLst>
              <a:ext uri="{FF2B5EF4-FFF2-40B4-BE49-F238E27FC236}">
                <a16:creationId xmlns:a16="http://schemas.microsoft.com/office/drawing/2014/main" id="{60CC4752-0D70-6F32-3959-6F88E423518E}"/>
              </a:ext>
            </a:extLst>
          </p:cNvPr>
          <p:cNvPicPr>
            <a:picLocks noChangeAspect="1"/>
          </p:cNvPicPr>
          <p:nvPr/>
        </p:nvPicPr>
        <p:blipFill>
          <a:blip r:embed="rId3"/>
          <a:stretch>
            <a:fillRect/>
          </a:stretch>
        </p:blipFill>
        <p:spPr>
          <a:xfrm rot="4512317">
            <a:off x="158390" y="4474382"/>
            <a:ext cx="2426418" cy="2292295"/>
          </a:xfrm>
          <a:prstGeom prst="rect">
            <a:avLst/>
          </a:prstGeom>
        </p:spPr>
      </p:pic>
    </p:spTree>
    <p:extLst>
      <p:ext uri="{BB962C8B-B14F-4D97-AF65-F5344CB8AC3E}">
        <p14:creationId xmlns:p14="http://schemas.microsoft.com/office/powerpoint/2010/main" val="2837878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DED9608-ACB6-4360-BD64-250EF997DA3B}"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fontScale="92500" lnSpcReduction="20000"/>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1" i="0" u="none" strike="noStrike" baseline="0" dirty="0">
              <a:latin typeface="Georgia" panose="02040502050405020303" pitchFamily="18" charset="0"/>
            </a:endParaRPr>
          </a:p>
          <a:p>
            <a:pPr>
              <a:buFont typeface="Wingdings" panose="05000000000000000000" pitchFamily="2" charset="2"/>
              <a:buChar char="q"/>
            </a:pPr>
            <a:r>
              <a:rPr lang="en-US" b="1" dirty="0">
                <a:latin typeface="Georgia" panose="02040502050405020303" pitchFamily="18" charset="0"/>
              </a:rPr>
              <a:t>Voluntary Employees’ Beneficiary Association </a:t>
            </a:r>
          </a:p>
          <a:p>
            <a:pPr marL="0" indent="0">
              <a:buNone/>
            </a:pPr>
            <a:r>
              <a:rPr lang="en-US" b="1" dirty="0">
                <a:latin typeface="Georgia" panose="02040502050405020303" pitchFamily="18" charset="0"/>
              </a:rPr>
              <a:t>(VEBA)</a:t>
            </a:r>
          </a:p>
          <a:p>
            <a:pPr marL="0" indent="0">
              <a:buNone/>
            </a:pPr>
            <a:r>
              <a:rPr lang="en-US" sz="2200" b="0" i="0" u="none" strike="noStrike" baseline="0" dirty="0">
                <a:solidFill>
                  <a:srgbClr val="000000"/>
                </a:solidFill>
                <a:latin typeface="Arial" panose="020B0604020202020204" pitchFamily="34" charset="0"/>
              </a:rPr>
              <a:t>Please review the Labor Union Contract for your bargaining unit: </a:t>
            </a:r>
          </a:p>
          <a:p>
            <a:pPr marL="0" indent="0">
              <a:buNone/>
            </a:pPr>
            <a:endParaRPr lang="en-US" sz="22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FOP – </a:t>
            </a:r>
            <a:r>
              <a:rPr lang="en-US" sz="1800" b="1" i="0" u="none" strike="noStrike" baseline="0" dirty="0">
                <a:solidFill>
                  <a:srgbClr val="000000"/>
                </a:solidFill>
                <a:latin typeface="Arial" panose="020B0604020202020204" pitchFamily="34" charset="0"/>
              </a:rPr>
              <a:t>75% </a:t>
            </a:r>
            <a:r>
              <a:rPr lang="en-US" sz="1800" b="0" i="0" u="none" strike="noStrike" baseline="0" dirty="0">
                <a:solidFill>
                  <a:srgbClr val="000000"/>
                </a:solidFill>
                <a:latin typeface="Arial" panose="020B0604020202020204" pitchFamily="34" charset="0"/>
              </a:rPr>
              <a:t>of accrued vacation and sick leave payout. </a:t>
            </a:r>
            <a:r>
              <a:rPr lang="en-US" sz="1800" b="1" i="0" u="sng" strike="noStrike" baseline="0" dirty="0">
                <a:solidFill>
                  <a:srgbClr val="000000"/>
                </a:solidFill>
                <a:latin typeface="Arial" panose="020B0604020202020204" pitchFamily="34" charset="0"/>
              </a:rPr>
              <a:t>90 days advanced notice to cash out accrued sick leave</a:t>
            </a:r>
            <a:r>
              <a:rPr lang="en-US" sz="1800" b="0" i="0" u="none" strike="noStrike" baseline="0" dirty="0">
                <a:solidFill>
                  <a:srgbClr val="000000"/>
                </a:solidFill>
                <a:latin typeface="Arial" panose="020B0604020202020204" pitchFamily="34" charset="0"/>
              </a:rPr>
              <a:t> at 28% </a:t>
            </a:r>
            <a:r>
              <a:rPr lang="en-US" sz="1800" b="1" i="0" u="none" strike="noStrike" baseline="0" dirty="0">
                <a:solidFill>
                  <a:srgbClr val="000000"/>
                </a:solidFill>
                <a:latin typeface="Arial" panose="020B0604020202020204" pitchFamily="34" charset="0"/>
              </a:rPr>
              <a:t>prior to </a:t>
            </a:r>
            <a:r>
              <a:rPr lang="en-US" sz="1800" b="0" i="0" u="none" strike="noStrike" baseline="0" dirty="0">
                <a:solidFill>
                  <a:srgbClr val="000000"/>
                </a:solidFill>
                <a:latin typeface="Arial" panose="020B0604020202020204" pitchFamily="34" charset="0"/>
              </a:rPr>
              <a:t>automatically becoming a VEBA benefit.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IAFF- </a:t>
            </a:r>
            <a:r>
              <a:rPr lang="en-US" sz="1800" b="1" i="0" u="none" strike="noStrike" baseline="0" dirty="0">
                <a:solidFill>
                  <a:srgbClr val="000000"/>
                </a:solidFill>
                <a:latin typeface="Arial" panose="020B0604020202020204" pitchFamily="34" charset="0"/>
              </a:rPr>
              <a:t>100% </a:t>
            </a:r>
            <a:r>
              <a:rPr lang="en-US" sz="1800" b="0" i="0" u="none" strike="noStrike" baseline="0" dirty="0">
                <a:solidFill>
                  <a:srgbClr val="000000"/>
                </a:solidFill>
                <a:latin typeface="Arial" panose="020B0604020202020204" pitchFamily="34" charset="0"/>
              </a:rPr>
              <a:t>of accrued vacation and sick leave payout. </a:t>
            </a:r>
            <a:r>
              <a:rPr lang="en-US" sz="1800" b="1" i="0" u="sng" strike="noStrike" baseline="0" dirty="0">
                <a:solidFill>
                  <a:srgbClr val="000000"/>
                </a:solidFill>
                <a:latin typeface="Arial" panose="020B0604020202020204" pitchFamily="34" charset="0"/>
              </a:rPr>
              <a:t>90-180 days advanced notice to cash out accrued sick leave and vacation leave</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prior to </a:t>
            </a:r>
            <a:r>
              <a:rPr lang="en-US" sz="1800" b="0" i="0" u="none" strike="noStrike" baseline="0" dirty="0">
                <a:solidFill>
                  <a:srgbClr val="000000"/>
                </a:solidFill>
                <a:latin typeface="Arial" panose="020B0604020202020204" pitchFamily="34" charset="0"/>
              </a:rPr>
              <a:t>automatically becoming a VEBA benefit. </a:t>
            </a:r>
          </a:p>
          <a:p>
            <a:pPr marL="0" indent="0">
              <a:buNone/>
            </a:pPr>
            <a:r>
              <a:rPr lang="en-US" sz="1800" b="0" i="0" u="none" strike="noStrike" baseline="0" dirty="0">
                <a:solidFill>
                  <a:srgbClr val="000000"/>
                </a:solidFill>
                <a:latin typeface="Arial" panose="020B0604020202020204" pitchFamily="34" charset="0"/>
              </a:rPr>
              <a:t> </a:t>
            </a:r>
            <a:endParaRPr lang="en-US" b="1"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F2800CD8-3AC7-C221-C9BB-37B9E8AAF5E6}"/>
              </a:ext>
            </a:extLst>
          </p:cNvPr>
          <p:cNvPicPr>
            <a:picLocks noChangeAspect="1"/>
          </p:cNvPicPr>
          <p:nvPr/>
        </p:nvPicPr>
        <p:blipFill>
          <a:blip r:embed="rId3"/>
          <a:stretch>
            <a:fillRect/>
          </a:stretch>
        </p:blipFill>
        <p:spPr>
          <a:xfrm>
            <a:off x="9935041" y="2060444"/>
            <a:ext cx="1633870" cy="1524132"/>
          </a:xfrm>
          <a:prstGeom prst="rect">
            <a:avLst/>
          </a:prstGeom>
        </p:spPr>
      </p:pic>
    </p:spTree>
    <p:extLst>
      <p:ext uri="{BB962C8B-B14F-4D97-AF65-F5344CB8AC3E}">
        <p14:creationId xmlns:p14="http://schemas.microsoft.com/office/powerpoint/2010/main" val="352207375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6244DF6F-A818-4266-A22C-64DD1ADA3D39}"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Time Frame</a:t>
            </a:r>
            <a:r>
              <a:rPr lang="en-US" sz="1800" b="1" i="0" u="none" strike="noStrike" baseline="0" dirty="0">
                <a:latin typeface="Georgia" panose="02040502050405020303" pitchFamily="18" charset="0"/>
              </a:rPr>
              <a:t>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Please allow at least </a:t>
            </a:r>
            <a:r>
              <a:rPr lang="en-US" sz="2400" b="1" dirty="0">
                <a:latin typeface="Georgia" panose="02040502050405020303" pitchFamily="18" charset="0"/>
              </a:rPr>
              <a:t>6</a:t>
            </a:r>
            <a:r>
              <a:rPr lang="en-US" sz="2400" b="1" i="0" u="none" strike="noStrike" baseline="0" dirty="0">
                <a:latin typeface="Georgia" panose="02040502050405020303" pitchFamily="18" charset="0"/>
              </a:rPr>
              <a:t> to 8 weeks </a:t>
            </a:r>
            <a:r>
              <a:rPr lang="en-US" sz="2400" b="0" i="0" u="none" strike="noStrike" baseline="0" dirty="0">
                <a:latin typeface="Georgia" panose="02040502050405020303" pitchFamily="18" charset="0"/>
              </a:rPr>
              <a:t>after your last workday for your final check</a:t>
            </a:r>
            <a:r>
              <a:rPr lang="en-US" sz="2400" b="0" i="0" u="none" strike="noStrike" baseline="0" dirty="0">
                <a:latin typeface="Calibri" panose="020F0502020204030204" pitchFamily="34" charset="0"/>
              </a:rPr>
              <a:t>.</a:t>
            </a:r>
          </a:p>
          <a:p>
            <a:pPr>
              <a:buFont typeface="Wingdings" panose="05000000000000000000" pitchFamily="2" charset="2"/>
              <a:buChar char="q"/>
            </a:pPr>
            <a:endParaRPr lang="en-US" sz="2400" b="0" i="0" u="none" strike="noStrike" baseline="0" dirty="0">
              <a:latin typeface="Calibri" panose="020F0502020204030204" pitchFamily="34" charset="0"/>
            </a:endParaRPr>
          </a:p>
          <a:p>
            <a:pPr>
              <a:buFont typeface="Wingdings" panose="05000000000000000000" pitchFamily="2" charset="2"/>
              <a:buChar char="q"/>
            </a:pPr>
            <a:r>
              <a:rPr lang="en-US" sz="2400" b="0" i="0" u="none" strike="noStrike" baseline="0" dirty="0">
                <a:latin typeface="Georgia" panose="02040502050405020303" pitchFamily="18" charset="0"/>
              </a:rPr>
              <a:t>Your Longevity, Compensatory Time,  Sick, Vacation and Management Vacation balances will be a hard copy check</a:t>
            </a:r>
          </a:p>
          <a:p>
            <a:endParaRPr lang="en-US"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13E67710-7A8A-175C-99D9-F2E38F75B4D7}"/>
              </a:ext>
            </a:extLst>
          </p:cNvPr>
          <p:cNvPicPr>
            <a:picLocks noChangeAspect="1"/>
          </p:cNvPicPr>
          <p:nvPr/>
        </p:nvPicPr>
        <p:blipFill>
          <a:blip r:embed="rId3"/>
          <a:srcRect b="11269"/>
          <a:stretch/>
        </p:blipFill>
        <p:spPr>
          <a:xfrm>
            <a:off x="242886" y="5116685"/>
            <a:ext cx="2257425" cy="1521308"/>
          </a:xfrm>
          <a:prstGeom prst="rect">
            <a:avLst/>
          </a:prstGeom>
        </p:spPr>
      </p:pic>
    </p:spTree>
    <p:extLst>
      <p:ext uri="{BB962C8B-B14F-4D97-AF65-F5344CB8AC3E}">
        <p14:creationId xmlns:p14="http://schemas.microsoft.com/office/powerpoint/2010/main" val="20951827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NOTES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Please confirm your mailing address with your department timekeeper or the Human Resources Department prior to retiring. </a:t>
            </a:r>
          </a:p>
          <a:p>
            <a:pPr>
              <a:buFont typeface="Wingdings" panose="05000000000000000000" pitchFamily="2" charset="2"/>
              <a:buChar char="q"/>
            </a:pPr>
            <a:endParaRPr lang="en-US" sz="2000" dirty="0">
              <a:solidFill>
                <a:srgbClr val="40404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You may wish to rollover some or all your payout into your deferred compensation 457 account. The form needs to be completed prior to your last day worked.</a:t>
            </a:r>
          </a:p>
          <a:p>
            <a:pPr>
              <a:buFont typeface="Wingdings" panose="05000000000000000000" pitchFamily="2" charset="2"/>
              <a:buChar char="q"/>
            </a:pPr>
            <a:endParaRPr lang="en-US" sz="2000" dirty="0">
              <a:solidFill>
                <a:srgbClr val="40404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If you will be receiving social security benefits during the same year of your final payout, you may be notified that you have been overpaid social security wages. We will provide the amount of earnings for hours worked.</a:t>
            </a:r>
          </a:p>
          <a:p>
            <a:pPr marL="0" indent="0">
              <a:buNone/>
            </a:pPr>
            <a:endParaRPr lang="en-US" dirty="0">
              <a:solidFill>
                <a:srgbClr val="FF0000"/>
              </a:solidFill>
            </a:endParaRPr>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DD5461F9-1CEF-4E74-09BE-875BBAB13B8E}"/>
              </a:ext>
            </a:extLst>
          </p:cNvPr>
          <p:cNvPicPr>
            <a:picLocks noChangeAspect="1"/>
          </p:cNvPicPr>
          <p:nvPr/>
        </p:nvPicPr>
        <p:blipFill>
          <a:blip r:embed="rId3"/>
          <a:stretch>
            <a:fillRect/>
          </a:stretch>
        </p:blipFill>
        <p:spPr>
          <a:xfrm>
            <a:off x="478536" y="5333067"/>
            <a:ext cx="1980579" cy="1487489"/>
          </a:xfrm>
          <a:prstGeom prst="rect">
            <a:avLst/>
          </a:prstGeom>
        </p:spPr>
      </p:pic>
    </p:spTree>
    <p:extLst>
      <p:ext uri="{BB962C8B-B14F-4D97-AF65-F5344CB8AC3E}">
        <p14:creationId xmlns:p14="http://schemas.microsoft.com/office/powerpoint/2010/main" val="298626595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2814220" y="1825625"/>
            <a:ext cx="8539579" cy="435133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sz="1800" b="1" i="0" u="none" strike="noStrike" baseline="0" dirty="0">
                <a:solidFill>
                  <a:srgbClr val="404040"/>
                </a:solidFill>
                <a:latin typeface="Georgia" panose="02040502050405020303" pitchFamily="18" charset="0"/>
              </a:rPr>
              <a:t>GENERAL EMPLOYEE’S PENSION </a:t>
            </a:r>
          </a:p>
          <a:p>
            <a:pPr marL="0" indent="0">
              <a:buNone/>
            </a:pPr>
            <a:r>
              <a:rPr lang="en-US" sz="1800" b="0" i="0" u="none" strike="noStrike" baseline="0" dirty="0">
                <a:solidFill>
                  <a:srgbClr val="404040"/>
                </a:solidFill>
                <a:latin typeface="Georgia" panose="02040502050405020303" pitchFamily="18" charset="0"/>
              </a:rPr>
              <a:t>Retirement eligibility, pension payment &amp; direct deposit information </a:t>
            </a:r>
          </a:p>
          <a:p>
            <a:pPr marL="0" indent="0">
              <a:buNone/>
            </a:pPr>
            <a:r>
              <a:rPr lang="en-US" sz="1800" dirty="0">
                <a:solidFill>
                  <a:srgbClr val="404040"/>
                </a:solidFill>
                <a:latin typeface="Georgia" panose="02040502050405020303" pitchFamily="18" charset="0"/>
              </a:rPr>
              <a:t>(P) </a:t>
            </a:r>
            <a:r>
              <a:rPr lang="en-US" sz="1800" b="1" i="0" u="none" strike="noStrike" baseline="0" dirty="0">
                <a:solidFill>
                  <a:srgbClr val="404040"/>
                </a:solidFill>
                <a:latin typeface="Georgia" panose="02040502050405020303" pitchFamily="18" charset="0"/>
              </a:rPr>
              <a:t>954-828-5171 </a:t>
            </a:r>
            <a:endParaRPr lang="en-US" sz="1800" dirty="0">
              <a:solidFill>
                <a:srgbClr val="404040"/>
              </a:solidFill>
              <a:latin typeface="Georgia" panose="02040502050405020303" pitchFamily="18" charset="0"/>
            </a:endParaRPr>
          </a:p>
          <a:p>
            <a:pPr marL="0" indent="0">
              <a:buNone/>
            </a:pPr>
            <a:r>
              <a:rPr lang="en-US" sz="1800" b="0" i="0" u="none" strike="noStrike" baseline="0" dirty="0">
                <a:solidFill>
                  <a:srgbClr val="404040"/>
                </a:solidFill>
                <a:latin typeface="Georgia" panose="02040502050405020303" pitchFamily="18" charset="0"/>
              </a:rPr>
              <a:t> </a:t>
            </a:r>
            <a:r>
              <a:rPr lang="en-US" sz="1800" b="0" i="0" u="none" strike="noStrike" baseline="0" dirty="0">
                <a:solidFill>
                  <a:srgbClr val="0562C1"/>
                </a:solidFill>
                <a:latin typeface="Georgia" panose="02040502050405020303" pitchFamily="18" charset="0"/>
              </a:rPr>
              <a:t>www.citypension.com/fund.asp </a:t>
            </a:r>
            <a:r>
              <a:rPr lang="en-US" sz="1800" b="0" i="0" u="none" strike="noStrike" baseline="0" dirty="0">
                <a:solidFill>
                  <a:srgbClr val="404040"/>
                </a:solidFill>
                <a:latin typeface="Georgia" panose="02040502050405020303" pitchFamily="18" charset="0"/>
              </a:rPr>
              <a:t>or (E) </a:t>
            </a:r>
            <a:r>
              <a:rPr lang="en-US" sz="1800" b="0" i="0" u="none" strike="noStrike" baseline="0" dirty="0">
                <a:solidFill>
                  <a:srgbClr val="0562C1"/>
                </a:solidFill>
                <a:latin typeface="Georgia" panose="02040502050405020303" pitchFamily="18" charset="0"/>
              </a:rPr>
              <a:t>contact@citypension.com </a:t>
            </a:r>
          </a:p>
          <a:p>
            <a:endParaRPr lang="en-US" sz="1800" b="1" i="0" u="none" strike="noStrike" baseline="0" dirty="0">
              <a:solidFill>
                <a:srgbClr val="404040"/>
              </a:solidFill>
              <a:latin typeface="Georgia" panose="02040502050405020303" pitchFamily="18" charset="0"/>
            </a:endParaRPr>
          </a:p>
          <a:p>
            <a:endParaRPr lang="en-US" sz="1800" b="1" dirty="0">
              <a:solidFill>
                <a:srgbClr val="404040"/>
              </a:solidFill>
              <a:latin typeface="Georgia" panose="02040502050405020303" pitchFamily="18" charset="0"/>
            </a:endParaRPr>
          </a:p>
          <a:p>
            <a:pPr marL="0" indent="0">
              <a:buNone/>
            </a:pPr>
            <a:r>
              <a:rPr lang="en-US" sz="1800" b="1" i="0" u="none" strike="noStrike" baseline="0" dirty="0">
                <a:solidFill>
                  <a:srgbClr val="404040"/>
                </a:solidFill>
                <a:latin typeface="Georgia" panose="02040502050405020303" pitchFamily="18" charset="0"/>
              </a:rPr>
              <a:t>POLICE AND FIRE PENSION </a:t>
            </a:r>
            <a:endParaRPr lang="en-US" sz="1800" b="0" i="0" u="none" strike="noStrike" baseline="0" dirty="0">
              <a:solidFill>
                <a:srgbClr val="404040"/>
              </a:solidFill>
              <a:latin typeface="Georgia" panose="02040502050405020303" pitchFamily="18" charset="0"/>
            </a:endParaRPr>
          </a:p>
          <a:p>
            <a:pPr marL="0" indent="0">
              <a:buNone/>
            </a:pPr>
            <a:r>
              <a:rPr lang="en-US" sz="1800" b="0" i="0" u="none" strike="noStrike" baseline="0" dirty="0">
                <a:solidFill>
                  <a:srgbClr val="404040"/>
                </a:solidFill>
                <a:latin typeface="Georgia" panose="02040502050405020303" pitchFamily="18" charset="0"/>
              </a:rPr>
              <a:t>Retirement eligibility, pension payment &amp; direct deposit information</a:t>
            </a:r>
          </a:p>
          <a:p>
            <a:pPr marL="0" indent="0">
              <a:buNone/>
            </a:pPr>
            <a:r>
              <a:rPr lang="en-US" sz="1800" b="1" i="0" u="none" strike="noStrike" baseline="0" dirty="0">
                <a:solidFill>
                  <a:srgbClr val="404040"/>
                </a:solidFill>
                <a:latin typeface="Georgia" panose="02040502050405020303" pitchFamily="18" charset="0"/>
              </a:rPr>
              <a:t>(P) 954-828-5595 </a:t>
            </a:r>
          </a:p>
          <a:p>
            <a:pPr marL="0" indent="0">
              <a:buNone/>
            </a:pPr>
            <a:r>
              <a:rPr lang="en-US" sz="1800" b="0" i="0" u="none" strike="noStrike" baseline="0" dirty="0">
                <a:solidFill>
                  <a:srgbClr val="0562C1"/>
                </a:solidFill>
                <a:latin typeface="Georgia" panose="02040502050405020303" pitchFamily="18" charset="0"/>
              </a:rPr>
              <a:t>www.ftlaudpfpension.com/</a:t>
            </a:r>
            <a:endParaRPr lang="en-US" b="1" dirty="0"/>
          </a:p>
          <a:p>
            <a:pPr marL="0" indent="0">
              <a:buNone/>
            </a:pPr>
            <a:endParaRPr lang="en-US" dirty="0">
              <a:solidFill>
                <a:srgbClr val="FF0000"/>
              </a:solidFill>
            </a:endParaRPr>
          </a:p>
          <a:p>
            <a:pPr marL="457200" lvl="1" indent="0">
              <a:buNone/>
            </a:pP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483745B-8E99-89AF-B4E8-72AB32751A3A}"/>
              </a:ext>
            </a:extLst>
          </p:cNvPr>
          <p:cNvPicPr>
            <a:picLocks noChangeAspect="1"/>
          </p:cNvPicPr>
          <p:nvPr/>
        </p:nvPicPr>
        <p:blipFill>
          <a:blip r:embed="rId3"/>
          <a:stretch>
            <a:fillRect/>
          </a:stretch>
        </p:blipFill>
        <p:spPr>
          <a:xfrm>
            <a:off x="459350" y="1744300"/>
            <a:ext cx="2077930" cy="2054842"/>
          </a:xfrm>
          <a:prstGeom prst="rect">
            <a:avLst/>
          </a:prstGeom>
        </p:spPr>
      </p:pic>
      <p:pic>
        <p:nvPicPr>
          <p:cNvPr id="9" name="Picture 8">
            <a:extLst>
              <a:ext uri="{FF2B5EF4-FFF2-40B4-BE49-F238E27FC236}">
                <a16:creationId xmlns:a16="http://schemas.microsoft.com/office/drawing/2014/main" id="{C2CA414E-CA6C-5DAE-108B-A7DF2DAC483D}"/>
              </a:ext>
            </a:extLst>
          </p:cNvPr>
          <p:cNvPicPr>
            <a:picLocks noChangeAspect="1"/>
          </p:cNvPicPr>
          <p:nvPr/>
        </p:nvPicPr>
        <p:blipFill>
          <a:blip r:embed="rId4"/>
          <a:stretch>
            <a:fillRect/>
          </a:stretch>
        </p:blipFill>
        <p:spPr>
          <a:xfrm>
            <a:off x="589278" y="4400596"/>
            <a:ext cx="1818073" cy="1855949"/>
          </a:xfrm>
          <a:prstGeom prst="rect">
            <a:avLst/>
          </a:prstGeom>
        </p:spPr>
      </p:pic>
    </p:spTree>
    <p:extLst>
      <p:ext uri="{BB962C8B-B14F-4D97-AF65-F5344CB8AC3E}">
        <p14:creationId xmlns:p14="http://schemas.microsoft.com/office/powerpoint/2010/main" val="27454069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HUMAN RESOURCES DEPARTMENT</a:t>
            </a:r>
            <a:endParaRPr lang="en-US" dirty="0">
              <a:solidFill>
                <a:srgbClr val="FF0000"/>
              </a:solidFill>
            </a:endParaRPr>
          </a:p>
          <a:p>
            <a:pPr algn="l"/>
            <a:endParaRPr lang="en-US" sz="18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404040"/>
                </a:solidFill>
                <a:latin typeface="Georgia" panose="02040502050405020303" pitchFamily="18" charset="0"/>
              </a:rPr>
              <a:t>Employee Status, Rate of Pay, </a:t>
            </a:r>
            <a:r>
              <a:rPr lang="en-US" sz="2400" b="1" i="0" u="none" strike="noStrike" baseline="0" dirty="0">
                <a:solidFill>
                  <a:srgbClr val="404040"/>
                </a:solidFill>
                <a:latin typeface="Georgia" panose="02040502050405020303" pitchFamily="18" charset="0"/>
              </a:rPr>
              <a:t>954-828-5816 </a:t>
            </a:r>
            <a:r>
              <a:rPr lang="en-US" sz="2400" b="0" i="0" u="none" strike="noStrike" baseline="0" dirty="0">
                <a:solidFill>
                  <a:srgbClr val="404040"/>
                </a:solidFill>
                <a:latin typeface="Georgia" panose="02040502050405020303" pitchFamily="18" charset="0"/>
              </a:rPr>
              <a:t>or </a:t>
            </a:r>
          </a:p>
          <a:p>
            <a:pPr marL="0" indent="0">
              <a:buNone/>
            </a:pPr>
            <a:r>
              <a:rPr lang="en-US" sz="2400" b="0" i="0" u="none" strike="noStrike" baseline="0" dirty="0">
                <a:solidFill>
                  <a:srgbClr val="0562C1"/>
                </a:solidFill>
                <a:latin typeface="Georgia" panose="02040502050405020303" pitchFamily="18" charset="0"/>
              </a:rPr>
              <a:t>www.fortlauderdale.gov/departments/human-resources</a:t>
            </a:r>
            <a:r>
              <a:rPr lang="en-US" sz="2400" b="1" i="0" u="none" strike="noStrike" baseline="0" dirty="0">
                <a:solidFill>
                  <a:srgbClr val="0562C1"/>
                </a:solidFill>
                <a:latin typeface="Georgia" panose="02040502050405020303" pitchFamily="18" charset="0"/>
              </a:rPr>
              <a:t>/ </a:t>
            </a:r>
            <a:endParaRPr lang="en-US" sz="2400" b="0" i="0" u="none" strike="noStrike" baseline="0" dirty="0">
              <a:solidFill>
                <a:srgbClr val="0562C1"/>
              </a:solidFill>
              <a:latin typeface="Georgia" panose="02040502050405020303" pitchFamily="18" charset="0"/>
            </a:endParaRPr>
          </a:p>
          <a:p>
            <a:endParaRPr lang="en-US" sz="2400" b="1" i="0" u="none" strike="noStrike" baseline="0" dirty="0">
              <a:solidFill>
                <a:srgbClr val="404040"/>
              </a:solidFill>
              <a:latin typeface="Georgia" panose="02040502050405020303" pitchFamily="18" charset="0"/>
            </a:endParaRPr>
          </a:p>
          <a:p>
            <a:pPr marL="0" indent="0">
              <a:buNone/>
            </a:pPr>
            <a:r>
              <a:rPr lang="en-US" sz="2400" b="1" i="0" u="none" strike="noStrike" baseline="0" dirty="0">
                <a:solidFill>
                  <a:srgbClr val="404040"/>
                </a:solidFill>
                <a:latin typeface="Georgia" panose="02040502050405020303" pitchFamily="18" charset="0"/>
              </a:rPr>
              <a:t>RISK/BENEFITS </a:t>
            </a:r>
            <a:r>
              <a:rPr lang="en-US" sz="2400" b="0" i="0" u="none" strike="noStrike" baseline="0" dirty="0">
                <a:solidFill>
                  <a:srgbClr val="404040"/>
                </a:solidFill>
                <a:latin typeface="Georgia" panose="02040502050405020303" pitchFamily="18" charset="0"/>
              </a:rPr>
              <a:t>Continuation of health coverage or questions on Medicare eligibility, </a:t>
            </a:r>
            <a:r>
              <a:rPr lang="en-US" sz="2400" b="1" i="0" u="none" strike="noStrike" baseline="0" dirty="0">
                <a:solidFill>
                  <a:srgbClr val="404040"/>
                </a:solidFill>
                <a:latin typeface="Georgia" panose="02040502050405020303" pitchFamily="18" charset="0"/>
              </a:rPr>
              <a:t>954-828-5436</a:t>
            </a:r>
            <a:endParaRPr lang="en-US" sz="2400"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63DE611B-4D17-92C8-7E4E-E8D8F4F01E44}"/>
              </a:ext>
            </a:extLst>
          </p:cNvPr>
          <p:cNvPicPr>
            <a:picLocks noChangeAspect="1"/>
          </p:cNvPicPr>
          <p:nvPr/>
        </p:nvPicPr>
        <p:blipFill>
          <a:blip r:embed="rId3"/>
          <a:stretch>
            <a:fillRect/>
          </a:stretch>
        </p:blipFill>
        <p:spPr>
          <a:xfrm>
            <a:off x="9433517" y="2128329"/>
            <a:ext cx="2028825" cy="1962150"/>
          </a:xfrm>
          <a:prstGeom prst="rect">
            <a:avLst/>
          </a:prstGeom>
        </p:spPr>
      </p:pic>
      <p:pic>
        <p:nvPicPr>
          <p:cNvPr id="9" name="Picture 8">
            <a:extLst>
              <a:ext uri="{FF2B5EF4-FFF2-40B4-BE49-F238E27FC236}">
                <a16:creationId xmlns:a16="http://schemas.microsoft.com/office/drawing/2014/main" id="{B1DDA570-C3E6-0BF7-9887-F08D0C401908}"/>
              </a:ext>
            </a:extLst>
          </p:cNvPr>
          <p:cNvPicPr>
            <a:picLocks noChangeAspect="1"/>
          </p:cNvPicPr>
          <p:nvPr/>
        </p:nvPicPr>
        <p:blipFill>
          <a:blip r:embed="rId4"/>
          <a:stretch>
            <a:fillRect/>
          </a:stretch>
        </p:blipFill>
        <p:spPr>
          <a:xfrm>
            <a:off x="214943" y="5241555"/>
            <a:ext cx="1694835" cy="1579001"/>
          </a:xfrm>
          <a:prstGeom prst="rect">
            <a:avLst/>
          </a:prstGeom>
        </p:spPr>
      </p:pic>
    </p:spTree>
    <p:extLst>
      <p:ext uri="{BB962C8B-B14F-4D97-AF65-F5344CB8AC3E}">
        <p14:creationId xmlns:p14="http://schemas.microsoft.com/office/powerpoint/2010/main" val="326062835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FINANCE/PAYROLL </a:t>
            </a:r>
          </a:p>
          <a:p>
            <a:pPr marL="0" indent="0">
              <a:buNone/>
            </a:pPr>
            <a:endParaRPr lang="en-US" sz="1800" b="0" i="0" u="none" strike="noStrike" baseline="0" dirty="0">
              <a:solidFill>
                <a:srgbClr val="404040"/>
              </a:solidFill>
              <a:latin typeface="Georgia" panose="02040502050405020303" pitchFamily="18" charset="0"/>
            </a:endParaRP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Sick Conversion, Retiring Sick Conversion &amp; Sick to Cash Conversion </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Deferred Compensation Plan 457</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Defined Contribution Plan 401a</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Final Paycheck</a:t>
            </a:r>
          </a:p>
          <a:p>
            <a:pPr marL="0" indent="0">
              <a:buNone/>
            </a:pPr>
            <a:r>
              <a:rPr lang="en-US" sz="2400" i="0" u="none" strike="noStrike" baseline="0" dirty="0">
                <a:solidFill>
                  <a:srgbClr val="404040"/>
                </a:solidFill>
                <a:latin typeface="Georgia" panose="02040502050405020303" pitchFamily="18" charset="0"/>
              </a:rPr>
              <a:t>Phone</a:t>
            </a:r>
            <a:r>
              <a:rPr lang="en-US" sz="2400" b="1" i="0" u="none" strike="noStrike" baseline="0" dirty="0">
                <a:solidFill>
                  <a:srgbClr val="404040"/>
                </a:solidFill>
                <a:latin typeface="Georgia" panose="02040502050405020303" pitchFamily="18" charset="0"/>
              </a:rPr>
              <a:t> 954-828-5172 </a:t>
            </a:r>
            <a:r>
              <a:rPr lang="en-US" sz="2400" b="0" i="0" u="none" strike="noStrike" baseline="0" dirty="0">
                <a:solidFill>
                  <a:srgbClr val="404040"/>
                </a:solidFill>
                <a:latin typeface="Georgia" panose="02040502050405020303" pitchFamily="18" charset="0"/>
              </a:rPr>
              <a:t>or email </a:t>
            </a:r>
            <a:r>
              <a:rPr lang="en-US" sz="2400" b="0" i="0" u="none" strike="noStrike" baseline="0" dirty="0">
                <a:solidFill>
                  <a:srgbClr val="0562C1"/>
                </a:solidFill>
                <a:latin typeface="Georgia" panose="02040502050405020303" pitchFamily="18" charset="0"/>
              </a:rPr>
              <a:t>Payroll@fortlauderdale.gov</a:t>
            </a:r>
            <a:endParaRPr lang="en-US" sz="2400"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12" name="Picture 11">
            <a:extLst>
              <a:ext uri="{FF2B5EF4-FFF2-40B4-BE49-F238E27FC236}">
                <a16:creationId xmlns:a16="http://schemas.microsoft.com/office/drawing/2014/main" id="{710ADE62-8410-F864-43CD-444949DB0033}"/>
              </a:ext>
            </a:extLst>
          </p:cNvPr>
          <p:cNvPicPr>
            <a:picLocks noChangeAspect="1"/>
          </p:cNvPicPr>
          <p:nvPr/>
        </p:nvPicPr>
        <p:blipFill>
          <a:blip r:embed="rId3"/>
          <a:stretch>
            <a:fillRect/>
          </a:stretch>
        </p:blipFill>
        <p:spPr>
          <a:xfrm>
            <a:off x="7736804" y="5235255"/>
            <a:ext cx="3086100" cy="1457325"/>
          </a:xfrm>
          <a:prstGeom prst="rect">
            <a:avLst/>
          </a:prstGeom>
        </p:spPr>
      </p:pic>
      <p:pic>
        <p:nvPicPr>
          <p:cNvPr id="13" name="Picture 12">
            <a:extLst>
              <a:ext uri="{FF2B5EF4-FFF2-40B4-BE49-F238E27FC236}">
                <a16:creationId xmlns:a16="http://schemas.microsoft.com/office/drawing/2014/main" id="{CD2B6581-C343-9BE3-88DC-22C87E3FFAE5}"/>
              </a:ext>
            </a:extLst>
          </p:cNvPr>
          <p:cNvPicPr>
            <a:picLocks noChangeAspect="1"/>
          </p:cNvPicPr>
          <p:nvPr/>
        </p:nvPicPr>
        <p:blipFill>
          <a:blip r:embed="rId4"/>
          <a:stretch>
            <a:fillRect/>
          </a:stretch>
        </p:blipFill>
        <p:spPr>
          <a:xfrm>
            <a:off x="287353" y="5363231"/>
            <a:ext cx="1335140" cy="1396105"/>
          </a:xfrm>
          <a:prstGeom prst="rect">
            <a:avLst/>
          </a:prstGeom>
        </p:spPr>
      </p:pic>
    </p:spTree>
    <p:extLst>
      <p:ext uri="{BB962C8B-B14F-4D97-AF65-F5344CB8AC3E}">
        <p14:creationId xmlns:p14="http://schemas.microsoft.com/office/powerpoint/2010/main" val="8969010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DOCUMENTS &amp; FORMS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fr-FR" sz="1800" b="0" i="0" u="none" strike="noStrike" baseline="0" dirty="0" err="1">
                <a:latin typeface="Georgia" panose="02040502050405020303" pitchFamily="18" charset="0"/>
              </a:rPr>
              <a:t>CBAs</a:t>
            </a:r>
            <a:r>
              <a:rPr lang="fr-FR" sz="1800" b="0" i="0" u="none" strike="noStrike" baseline="0" dirty="0">
                <a:latin typeface="Georgia" panose="02040502050405020303" pitchFamily="18" charset="0"/>
              </a:rPr>
              <a:t> - </a:t>
            </a:r>
            <a:r>
              <a:rPr lang="en-US" sz="1200" dirty="0">
                <a:hlinkClick r:id="rId2"/>
              </a:rPr>
              <a:t>Human Resources - Labor Contracts - All Documents (sharepoint.com)</a:t>
            </a:r>
            <a:endParaRPr lang="en-US" sz="1200" dirty="0"/>
          </a:p>
          <a:p>
            <a:pPr marL="0" indent="0">
              <a:lnSpc>
                <a:spcPct val="100000"/>
              </a:lnSpc>
              <a:spcBef>
                <a:spcPts val="0"/>
              </a:spcBef>
              <a:buNone/>
            </a:pPr>
            <a:endParaRPr lang="en-US" sz="1200" dirty="0"/>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Pay Ordinance - </a:t>
            </a:r>
            <a:r>
              <a:rPr lang="en-US" sz="1200" b="0" i="0" u="none" strike="noStrike" baseline="0" dirty="0">
                <a:solidFill>
                  <a:srgbClr val="000000"/>
                </a:solidFill>
                <a:latin typeface="Georgia" panose="02040502050405020303" pitchFamily="18" charset="0"/>
                <a:hlinkClick r:id="rId3"/>
              </a:rPr>
              <a:t>https://library.municode.com/fl/fort_lauderdale/codes/code_of_ordinances?nodeId=COOR_CH20PE_ARTIIIEMBE_DIV2COPAPL_S20-78PAUPTEEMEN</a:t>
            </a:r>
            <a:endParaRPr lang="en-US" sz="1200" b="0" i="0" u="none" strike="noStrike" baseline="0" dirty="0">
              <a:solidFill>
                <a:srgbClr val="000000"/>
              </a:solidFill>
              <a:latin typeface="Georgia" panose="02040502050405020303" pitchFamily="18" charset="0"/>
            </a:endParaRPr>
          </a:p>
          <a:p>
            <a:pPr marL="0" indent="0">
              <a:lnSpc>
                <a:spcPct val="100000"/>
              </a:lnSpc>
              <a:spcBef>
                <a:spcPts val="0"/>
              </a:spcBef>
              <a:buNone/>
            </a:pPr>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Policy and Standards Manual - </a:t>
            </a:r>
            <a:r>
              <a:rPr lang="en-US" sz="1200" dirty="0">
                <a:hlinkClick r:id="rId4"/>
              </a:rPr>
              <a:t>Policy &amp; Standards Manual (PSM) (sharepoint.com)</a:t>
            </a:r>
            <a:endParaRPr lang="en-US" sz="1200" dirty="0"/>
          </a:p>
          <a:p>
            <a:pPr marL="0" indent="0">
              <a:spcBef>
                <a:spcPts val="0"/>
              </a:spcBef>
              <a:buNone/>
            </a:pPr>
            <a:endParaRPr lang="en-US" sz="1800" b="0" i="0" u="none" strike="noStrike" baseline="0" dirty="0">
              <a:solidFill>
                <a:srgbClr val="0562C1"/>
              </a:solidFill>
              <a:latin typeface="Georgia" panose="02040502050405020303" pitchFamily="18" charset="0"/>
            </a:endParaRPr>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Pay Rules – </a:t>
            </a:r>
            <a:r>
              <a:rPr lang="en-US" sz="1200" dirty="0">
                <a:hlinkClick r:id="rId5"/>
              </a:rPr>
              <a:t>638337371274730000 (fortlauderdale.gov)</a:t>
            </a:r>
            <a:endParaRPr lang="en-US" sz="1200" dirty="0"/>
          </a:p>
          <a:p>
            <a:pPr marL="0" indent="0">
              <a:buNone/>
            </a:pPr>
            <a:endParaRPr lang="en-US" sz="1200" dirty="0"/>
          </a:p>
          <a:p>
            <a:pPr>
              <a:buFont typeface="Wingdings" panose="05000000000000000000" pitchFamily="2" charset="2"/>
              <a:buChar char="q"/>
            </a:pPr>
            <a:r>
              <a:rPr lang="en-US" sz="1800" dirty="0">
                <a:solidFill>
                  <a:srgbClr val="000000"/>
                </a:solidFill>
                <a:latin typeface="Georgia" panose="02040502050405020303" pitchFamily="18" charset="0"/>
              </a:rPr>
              <a:t>Voluntary Employees’ Beneficiary Association (VEBA) Form</a:t>
            </a:r>
          </a:p>
          <a:p>
            <a:pPr marL="0" indent="0">
              <a:buNone/>
            </a:pPr>
            <a:endParaRPr lang="en-US" sz="1800" dirty="0">
              <a:solidFill>
                <a:srgbClr val="000000"/>
              </a:solidFill>
              <a:latin typeface="Georgia" panose="02040502050405020303" pitchFamily="18" charset="0"/>
            </a:endParaRPr>
          </a:p>
          <a:p>
            <a:pPr>
              <a:buFont typeface="Wingdings" panose="05000000000000000000" pitchFamily="2" charset="2"/>
              <a:buChar char="q"/>
            </a:pPr>
            <a:r>
              <a:rPr lang="en-US" sz="1800" dirty="0">
                <a:solidFill>
                  <a:srgbClr val="000000"/>
                </a:solidFill>
                <a:latin typeface="Georgia" panose="02040502050405020303" pitchFamily="18" charset="0"/>
              </a:rPr>
              <a:t>Sick Leave Conversion Form   </a:t>
            </a:r>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6"/>
          <a:stretch>
            <a:fillRect/>
          </a:stretch>
        </p:blipFill>
        <p:spPr>
          <a:xfrm>
            <a:off x="10447930" y="147670"/>
            <a:ext cx="1295400" cy="1295400"/>
          </a:xfrm>
          <a:prstGeom prst="rect">
            <a:avLst/>
          </a:prstGeom>
        </p:spPr>
      </p:pic>
      <p:graphicFrame>
        <p:nvGraphicFramePr>
          <p:cNvPr id="8" name="Object 7">
            <a:extLst>
              <a:ext uri="{FF2B5EF4-FFF2-40B4-BE49-F238E27FC236}">
                <a16:creationId xmlns:a16="http://schemas.microsoft.com/office/drawing/2014/main" id="{325256F0-BD09-898D-8D9B-0EBA128E344A}"/>
              </a:ext>
            </a:extLst>
          </p:cNvPr>
          <p:cNvGraphicFramePr>
            <a:graphicFrameLocks noChangeAspect="1"/>
          </p:cNvGraphicFramePr>
          <p:nvPr>
            <p:extLst>
              <p:ext uri="{D42A27DB-BD31-4B8C-83A1-F6EECF244321}">
                <p14:modId xmlns:p14="http://schemas.microsoft.com/office/powerpoint/2010/main" val="3533374930"/>
              </p:ext>
            </p:extLst>
          </p:nvPr>
        </p:nvGraphicFramePr>
        <p:xfrm>
          <a:off x="4057650" y="5633631"/>
          <a:ext cx="381000" cy="771525"/>
        </p:xfrm>
        <a:graphic>
          <a:graphicData uri="http://schemas.openxmlformats.org/presentationml/2006/ole">
            <mc:AlternateContent xmlns:mc="http://schemas.openxmlformats.org/markup-compatibility/2006">
              <mc:Choice xmlns:v="urn:schemas-microsoft-com:vml" Requires="v">
                <p:oleObj name="Acrobat Document" showAsIcon="1" r:id="rId7" imgW="380880" imgH="771480" progId="Acrobat.Document.DC">
                  <p:link updateAutomatic="1"/>
                </p:oleObj>
              </mc:Choice>
              <mc:Fallback>
                <p:oleObj name="Acrobat Document" showAsIcon="1" r:id="rId7" imgW="380880" imgH="771480" progId="Acrobat.Document.DC">
                  <p:link updateAutomatic="1"/>
                  <p:pic>
                    <p:nvPicPr>
                      <p:cNvPr id="8" name="Object 7">
                        <a:extLst>
                          <a:ext uri="{FF2B5EF4-FFF2-40B4-BE49-F238E27FC236}">
                            <a16:creationId xmlns:a16="http://schemas.microsoft.com/office/drawing/2014/main" id="{325256F0-BD09-898D-8D9B-0EBA128E344A}"/>
                          </a:ext>
                        </a:extLst>
                      </p:cNvPr>
                      <p:cNvPicPr/>
                      <p:nvPr/>
                    </p:nvPicPr>
                    <p:blipFill>
                      <a:blip r:embed="rId8"/>
                      <a:stretch>
                        <a:fillRect/>
                      </a:stretch>
                    </p:blipFill>
                    <p:spPr>
                      <a:xfrm>
                        <a:off x="4057650" y="5633631"/>
                        <a:ext cx="381000" cy="7715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3B4A37E-D8CF-2459-B13B-144C2F503605}"/>
              </a:ext>
            </a:extLst>
          </p:cNvPr>
          <p:cNvGraphicFramePr>
            <a:graphicFrameLocks noChangeAspect="1"/>
          </p:cNvGraphicFramePr>
          <p:nvPr>
            <p:extLst>
              <p:ext uri="{D42A27DB-BD31-4B8C-83A1-F6EECF244321}">
                <p14:modId xmlns:p14="http://schemas.microsoft.com/office/powerpoint/2010/main" val="115611253"/>
              </p:ext>
            </p:extLst>
          </p:nvPr>
        </p:nvGraphicFramePr>
        <p:xfrm>
          <a:off x="7232393" y="4907771"/>
          <a:ext cx="381000" cy="771525"/>
        </p:xfrm>
        <a:graphic>
          <a:graphicData uri="http://schemas.openxmlformats.org/presentationml/2006/ole">
            <mc:AlternateContent xmlns:mc="http://schemas.openxmlformats.org/markup-compatibility/2006">
              <mc:Choice xmlns:v="urn:schemas-microsoft-com:vml" Requires="v">
                <p:oleObj name="Acrobat Document" showAsIcon="1" r:id="rId9" imgW="380880" imgH="771480" progId="Acrobat.Document.DC">
                  <p:link updateAutomatic="1"/>
                </p:oleObj>
              </mc:Choice>
              <mc:Fallback>
                <p:oleObj name="Acrobat Document" showAsIcon="1" r:id="rId9" imgW="380880" imgH="771480" progId="Acrobat.Document.DC">
                  <p:link updateAutomatic="1"/>
                  <p:pic>
                    <p:nvPicPr>
                      <p:cNvPr id="11" name="Object 10">
                        <a:extLst>
                          <a:ext uri="{FF2B5EF4-FFF2-40B4-BE49-F238E27FC236}">
                            <a16:creationId xmlns:a16="http://schemas.microsoft.com/office/drawing/2014/main" id="{63B4A37E-D8CF-2459-B13B-144C2F503605}"/>
                          </a:ext>
                        </a:extLst>
                      </p:cNvPr>
                      <p:cNvPicPr/>
                      <p:nvPr/>
                    </p:nvPicPr>
                    <p:blipFill>
                      <a:blip r:embed="rId10"/>
                      <a:stretch>
                        <a:fillRect/>
                      </a:stretch>
                    </p:blipFill>
                    <p:spPr>
                      <a:xfrm>
                        <a:off x="7232393" y="4907771"/>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384235451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CLOSING REMARKS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marL="0" indent="0" algn="l">
              <a:buNone/>
            </a:pPr>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Questions?</a:t>
            </a: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1028" name="Picture 4" descr="Image result for Retirement Checklist IMAGES">
            <a:extLst>
              <a:ext uri="{FF2B5EF4-FFF2-40B4-BE49-F238E27FC236}">
                <a16:creationId xmlns:a16="http://schemas.microsoft.com/office/drawing/2014/main" id="{C4A4428C-B594-D086-6F18-7B611B8A7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739" y="2714907"/>
            <a:ext cx="4094120" cy="306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110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6404269E-4B98-4243-9E4F-0C55405B3C33}"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BB3CBAC0-034B-821C-35F1-2D406EB5CFA5}"/>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7307A493-1A35-EBD0-FBD3-E36BFE18B382}"/>
              </a:ext>
            </a:extLst>
          </p:cNvPr>
          <p:cNvPicPr>
            <a:picLocks noChangeAspect="1"/>
          </p:cNvPicPr>
          <p:nvPr/>
        </p:nvPicPr>
        <p:blipFill>
          <a:blip r:embed="rId3"/>
          <a:stretch>
            <a:fillRect/>
          </a:stretch>
        </p:blipFill>
        <p:spPr>
          <a:xfrm>
            <a:off x="5485477" y="2752000"/>
            <a:ext cx="6125990" cy="2627961"/>
          </a:xfrm>
          <a:prstGeom prst="rect">
            <a:avLst/>
          </a:prstGeom>
        </p:spPr>
      </p:pic>
      <p:pic>
        <p:nvPicPr>
          <p:cNvPr id="12" name="Content Placeholder 11">
            <a:extLst>
              <a:ext uri="{FF2B5EF4-FFF2-40B4-BE49-F238E27FC236}">
                <a16:creationId xmlns:a16="http://schemas.microsoft.com/office/drawing/2014/main" id="{96F4B932-B4AD-559A-FFDF-6DC5D4E7BCC1}"/>
              </a:ext>
            </a:extLst>
          </p:cNvPr>
          <p:cNvPicPr>
            <a:picLocks noGrp="1" noChangeAspect="1"/>
          </p:cNvPicPr>
          <p:nvPr>
            <p:ph idx="1"/>
          </p:nvPr>
        </p:nvPicPr>
        <p:blipFill>
          <a:blip r:embed="rId4"/>
          <a:stretch>
            <a:fillRect/>
          </a:stretch>
        </p:blipFill>
        <p:spPr>
          <a:xfrm>
            <a:off x="372505" y="2752000"/>
            <a:ext cx="4507403" cy="2824845"/>
          </a:xfrm>
          <a:prstGeom prst="rect">
            <a:avLst/>
          </a:prstGeom>
        </p:spPr>
      </p:pic>
    </p:spTree>
    <p:extLst>
      <p:ext uri="{BB962C8B-B14F-4D97-AF65-F5344CB8AC3E}">
        <p14:creationId xmlns:p14="http://schemas.microsoft.com/office/powerpoint/2010/main" val="40079297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pic>
        <p:nvPicPr>
          <p:cNvPr id="8" name="Content Placeholder 7" descr="A gold text on a black background&#10;&#10;Description automatically generated">
            <a:extLst>
              <a:ext uri="{FF2B5EF4-FFF2-40B4-BE49-F238E27FC236}">
                <a16:creationId xmlns:a16="http://schemas.microsoft.com/office/drawing/2014/main" id="{306114ED-1F47-3E37-F2C7-CC78D3316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4797" y="1713282"/>
            <a:ext cx="7544725" cy="4850180"/>
          </a:xfrm>
        </p:spPr>
      </p:pic>
      <p:sp>
        <p:nvSpPr>
          <p:cNvPr id="10" name="TextBox 9">
            <a:extLst>
              <a:ext uri="{FF2B5EF4-FFF2-40B4-BE49-F238E27FC236}">
                <a16:creationId xmlns:a16="http://schemas.microsoft.com/office/drawing/2014/main" id="{65569726-A670-7D7C-F1AC-AFC92969E9EA}"/>
              </a:ext>
            </a:extLst>
          </p:cNvPr>
          <p:cNvSpPr txBox="1"/>
          <p:nvPr/>
        </p:nvSpPr>
        <p:spPr>
          <a:xfrm>
            <a:off x="818762" y="610704"/>
            <a:ext cx="6097554" cy="707886"/>
          </a:xfrm>
          <a:prstGeom prst="rect">
            <a:avLst/>
          </a:prstGeom>
          <a:noFill/>
        </p:spPr>
        <p:txBody>
          <a:bodyPr wrap="square">
            <a:spAutoFit/>
          </a:bodyPr>
          <a:lstStyle/>
          <a:p>
            <a:r>
              <a:rPr lang="en-US" sz="4000" dirty="0">
                <a:solidFill>
                  <a:srgbClr val="FFFFFF"/>
                </a:solidFill>
                <a:latin typeface="+mj-lt"/>
                <a:ea typeface="+mj-ea"/>
                <a:cs typeface="+mj-cs"/>
              </a:rPr>
              <a:t>THANK YOU!</a:t>
            </a:r>
            <a:endParaRPr lang="en-US" dirty="0"/>
          </a:p>
        </p:txBody>
      </p:sp>
    </p:spTree>
    <p:extLst>
      <p:ext uri="{BB962C8B-B14F-4D97-AF65-F5344CB8AC3E}">
        <p14:creationId xmlns:p14="http://schemas.microsoft.com/office/powerpoint/2010/main" val="37342885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E2808020-A3C9-4747-8688-505C90D49A72}"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lnSpcReduction="10000"/>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Your Final Paycheck Is Calculated According To: </a:t>
            </a:r>
          </a:p>
          <a:p>
            <a:pPr marL="0" indent="0">
              <a:buNone/>
            </a:pPr>
            <a:endParaRPr lang="en-US" sz="2400" b="0" i="0" u="none" strike="noStrike" baseline="0" dirty="0">
              <a:solidFill>
                <a:srgbClr val="40404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The Collective Bargaining Agreements (CBAs)</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City’s Code Pay Ordinance - Section 20</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Policy and Standards (PSM)</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Personnel Rules XI</a:t>
            </a:r>
          </a:p>
          <a:p>
            <a:endParaRPr lang="en-US" dirty="0"/>
          </a:p>
        </p:txBody>
      </p:sp>
      <p:pic>
        <p:nvPicPr>
          <p:cNvPr id="6" name="Picture 5">
            <a:extLst>
              <a:ext uri="{FF2B5EF4-FFF2-40B4-BE49-F238E27FC236}">
                <a16:creationId xmlns:a16="http://schemas.microsoft.com/office/drawing/2014/main" id="{BC2937F9-9320-1EB8-E061-FAD7199EEAA0}"/>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70050D3-4DE7-B81E-821C-0647E3D95589}"/>
              </a:ext>
            </a:extLst>
          </p:cNvPr>
          <p:cNvPicPr>
            <a:picLocks noChangeAspect="1"/>
          </p:cNvPicPr>
          <p:nvPr/>
        </p:nvPicPr>
        <p:blipFill>
          <a:blip r:embed="rId3"/>
          <a:stretch>
            <a:fillRect/>
          </a:stretch>
        </p:blipFill>
        <p:spPr>
          <a:xfrm>
            <a:off x="8708462" y="3234831"/>
            <a:ext cx="2477403" cy="2453734"/>
          </a:xfrm>
          <a:prstGeom prst="rect">
            <a:avLst/>
          </a:prstGeom>
        </p:spPr>
      </p:pic>
    </p:spTree>
    <p:extLst>
      <p:ext uri="{BB962C8B-B14F-4D97-AF65-F5344CB8AC3E}">
        <p14:creationId xmlns:p14="http://schemas.microsoft.com/office/powerpoint/2010/main" val="22911514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4BC23339-8749-4D91-B263-7439199F1835}"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The Collective Bargaining Agreements Can Impact: </a:t>
            </a:r>
          </a:p>
          <a:p>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Vacation Leave - </a:t>
            </a:r>
            <a:r>
              <a:rPr lang="en-US" sz="1800" b="0" i="0" u="none" strike="noStrike" baseline="0" dirty="0">
                <a:latin typeface="Georgia" panose="02040502050405020303" pitchFamily="18" charset="0"/>
              </a:rPr>
              <a:t>paid at 100%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Compensatory (Comp) Leave (if applicable) - </a:t>
            </a:r>
            <a:r>
              <a:rPr lang="en-US" sz="1800" b="0" i="0" u="none" strike="noStrike" baseline="0" dirty="0">
                <a:latin typeface="Georgia" panose="02040502050405020303" pitchFamily="18" charset="0"/>
              </a:rPr>
              <a:t>paid at 100%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Management Vacation (if applicable) - </a:t>
            </a:r>
            <a:r>
              <a:rPr lang="en-US" sz="1800" b="0" i="0" u="none" strike="noStrike" baseline="0" dirty="0">
                <a:latin typeface="Georgia" panose="02040502050405020303" pitchFamily="18" charset="0"/>
              </a:rPr>
              <a:t>paid at 75%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Floating Holidays and Disaster Leave - </a:t>
            </a:r>
            <a:r>
              <a:rPr lang="en-US" sz="1800" b="0" i="0" u="none" strike="noStrike" baseline="0" dirty="0">
                <a:latin typeface="Georgia" panose="02040502050405020303" pitchFamily="18" charset="0"/>
              </a:rPr>
              <a:t>use it or lose it </a:t>
            </a:r>
            <a:endParaRPr lang="en-US" dirty="0"/>
          </a:p>
        </p:txBody>
      </p:sp>
      <p:pic>
        <p:nvPicPr>
          <p:cNvPr id="3" name="Picture 2">
            <a:extLst>
              <a:ext uri="{FF2B5EF4-FFF2-40B4-BE49-F238E27FC236}">
                <a16:creationId xmlns:a16="http://schemas.microsoft.com/office/drawing/2014/main" id="{BACC9461-60AF-9A76-E7D0-DFAAA93D8632}"/>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08ABDBD-A636-B8AB-F44B-807A50C81802}"/>
              </a:ext>
            </a:extLst>
          </p:cNvPr>
          <p:cNvPicPr>
            <a:picLocks noChangeAspect="1"/>
          </p:cNvPicPr>
          <p:nvPr/>
        </p:nvPicPr>
        <p:blipFill>
          <a:blip r:embed="rId3"/>
          <a:stretch>
            <a:fillRect/>
          </a:stretch>
        </p:blipFill>
        <p:spPr>
          <a:xfrm>
            <a:off x="9448800" y="4888869"/>
            <a:ext cx="1905000" cy="1427328"/>
          </a:xfrm>
          <a:prstGeom prst="rect">
            <a:avLst/>
          </a:prstGeom>
        </p:spPr>
      </p:pic>
      <p:pic>
        <p:nvPicPr>
          <p:cNvPr id="9" name="Picture 8">
            <a:extLst>
              <a:ext uri="{FF2B5EF4-FFF2-40B4-BE49-F238E27FC236}">
                <a16:creationId xmlns:a16="http://schemas.microsoft.com/office/drawing/2014/main" id="{AD585785-499F-6443-E2C9-27DE74F98D21}"/>
              </a:ext>
            </a:extLst>
          </p:cNvPr>
          <p:cNvPicPr>
            <a:picLocks noChangeAspect="1"/>
          </p:cNvPicPr>
          <p:nvPr/>
        </p:nvPicPr>
        <p:blipFill>
          <a:blip r:embed="rId4"/>
          <a:stretch>
            <a:fillRect/>
          </a:stretch>
        </p:blipFill>
        <p:spPr>
          <a:xfrm>
            <a:off x="0" y="1686391"/>
            <a:ext cx="923731" cy="1227886"/>
          </a:xfrm>
          <a:prstGeom prst="rect">
            <a:avLst/>
          </a:prstGeom>
        </p:spPr>
      </p:pic>
    </p:spTree>
    <p:extLst>
      <p:ext uri="{BB962C8B-B14F-4D97-AF65-F5344CB8AC3E}">
        <p14:creationId xmlns:p14="http://schemas.microsoft.com/office/powerpoint/2010/main" val="8861939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4BC23339-8749-4D91-B263-7439199F1835}"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pic>
        <p:nvPicPr>
          <p:cNvPr id="3" name="Picture 2">
            <a:extLst>
              <a:ext uri="{FF2B5EF4-FFF2-40B4-BE49-F238E27FC236}">
                <a16:creationId xmlns:a16="http://schemas.microsoft.com/office/drawing/2014/main" id="{BACC9461-60AF-9A76-E7D0-DFAAA93D8632}"/>
              </a:ext>
            </a:extLst>
          </p:cNvPr>
          <p:cNvPicPr>
            <a:picLocks noChangeAspect="1"/>
          </p:cNvPicPr>
          <p:nvPr/>
        </p:nvPicPr>
        <p:blipFill>
          <a:blip r:embed="rId2"/>
          <a:stretch>
            <a:fillRect/>
          </a:stretch>
        </p:blipFill>
        <p:spPr>
          <a:xfrm>
            <a:off x="10447930" y="147670"/>
            <a:ext cx="1295400" cy="1295400"/>
          </a:xfrm>
          <a:prstGeom prst="rect">
            <a:avLst/>
          </a:prstGeom>
        </p:spPr>
      </p:pic>
      <p:sp>
        <p:nvSpPr>
          <p:cNvPr id="10" name="TextBox 9">
            <a:extLst>
              <a:ext uri="{FF2B5EF4-FFF2-40B4-BE49-F238E27FC236}">
                <a16:creationId xmlns:a16="http://schemas.microsoft.com/office/drawing/2014/main" id="{746598EA-0611-9103-CBAC-7391A85BDEFD}"/>
              </a:ext>
            </a:extLst>
          </p:cNvPr>
          <p:cNvSpPr txBox="1"/>
          <p:nvPr/>
        </p:nvSpPr>
        <p:spPr>
          <a:xfrm>
            <a:off x="1237732" y="2013228"/>
            <a:ext cx="8758523" cy="4216539"/>
          </a:xfrm>
          <a:prstGeom prst="rect">
            <a:avLst/>
          </a:prstGeom>
          <a:noFill/>
        </p:spPr>
        <p:txBody>
          <a:bodyPr wrap="square">
            <a:spAutoFit/>
          </a:bodyPr>
          <a:lstStyle/>
          <a:p>
            <a:pPr algn="l"/>
            <a:endParaRPr lang="en-US" sz="800" b="0" i="0" u="none" strike="noStrike" baseline="0" dirty="0">
              <a:solidFill>
                <a:srgbClr val="000000"/>
              </a:solidFill>
              <a:latin typeface="Georgia" panose="02040502050405020303" pitchFamily="18" charset="0"/>
            </a:endParaRPr>
          </a:p>
          <a:p>
            <a:r>
              <a:rPr lang="en-US" sz="2800" b="1" i="0" u="none" strike="noStrike" baseline="0" dirty="0">
                <a:latin typeface="Georgia" panose="02040502050405020303" pitchFamily="18" charset="0"/>
              </a:rPr>
              <a:t>Sick Accruals </a:t>
            </a:r>
          </a:p>
          <a:p>
            <a:endParaRPr lang="en-US" sz="3200" b="1" dirty="0">
              <a:latin typeface="Georgia" panose="02040502050405020303" pitchFamily="18" charset="0"/>
            </a:endParaRPr>
          </a:p>
          <a:p>
            <a:r>
              <a:rPr lang="en-US" sz="2400" b="1" i="0" u="sng" strike="noStrike" baseline="0" dirty="0">
                <a:latin typeface="Georgia" panose="02040502050405020303" pitchFamily="18" charset="0"/>
              </a:rPr>
              <a:t>Maximum Payout 720 hours</a:t>
            </a:r>
            <a:r>
              <a:rPr lang="en-US" sz="2400" b="1" i="0" strike="noStrike" baseline="0" dirty="0">
                <a:latin typeface="Georgia" panose="02040502050405020303" pitchFamily="18" charset="0"/>
              </a:rPr>
              <a:t>  - </a:t>
            </a:r>
            <a:r>
              <a:rPr lang="en-US" sz="2400" dirty="0">
                <a:latin typeface="Georgia" panose="02040502050405020303" pitchFamily="18" charset="0"/>
              </a:rPr>
              <a:t>The payout is based on the CBA or City Ordinance</a:t>
            </a:r>
            <a:endParaRPr lang="en-US" sz="2400" dirty="0"/>
          </a:p>
          <a:p>
            <a:endParaRPr lang="en-US" sz="3200" b="0" i="0" u="none" strike="noStrike" baseline="0" dirty="0">
              <a:latin typeface="Georgia" panose="02040502050405020303" pitchFamily="18" charset="0"/>
            </a:endParaRPr>
          </a:p>
          <a:p>
            <a:r>
              <a:rPr lang="en-US" sz="2000" b="0" i="0" u="none" strike="noStrike" baseline="0" dirty="0">
                <a:latin typeface="Georgia" panose="02040502050405020303" pitchFamily="18" charset="0"/>
              </a:rPr>
              <a:t>Most employees can accrue up to 816 hours, however payouts cap at 720 hours. </a:t>
            </a:r>
          </a:p>
          <a:p>
            <a:endParaRPr lang="en-US" sz="2000" b="0" i="0" u="none" strike="noStrike" baseline="0" dirty="0">
              <a:latin typeface="Georgia" panose="02040502050405020303" pitchFamily="18" charset="0"/>
            </a:endParaRPr>
          </a:p>
          <a:p>
            <a:r>
              <a:rPr lang="en-US" sz="2000" b="0" i="0" u="none" strike="noStrike" baseline="0" dirty="0">
                <a:latin typeface="Georgia" panose="02040502050405020303" pitchFamily="18" charset="0"/>
              </a:rPr>
              <a:t>If your balance is over 720 you may consider converting them to vacation or cash. </a:t>
            </a:r>
          </a:p>
          <a:p>
            <a:endParaRPr lang="en-US" sz="2000" dirty="0">
              <a:latin typeface="Georgia" panose="02040502050405020303" pitchFamily="18" charset="0"/>
            </a:endParaRPr>
          </a:p>
        </p:txBody>
      </p:sp>
      <p:pic>
        <p:nvPicPr>
          <p:cNvPr id="11" name="Picture 10">
            <a:extLst>
              <a:ext uri="{FF2B5EF4-FFF2-40B4-BE49-F238E27FC236}">
                <a16:creationId xmlns:a16="http://schemas.microsoft.com/office/drawing/2014/main" id="{76B0A262-9994-B34B-AB71-C246F15A15C7}"/>
              </a:ext>
            </a:extLst>
          </p:cNvPr>
          <p:cNvPicPr>
            <a:picLocks noChangeAspect="1"/>
          </p:cNvPicPr>
          <p:nvPr/>
        </p:nvPicPr>
        <p:blipFill>
          <a:blip r:embed="rId3"/>
          <a:stretch>
            <a:fillRect/>
          </a:stretch>
        </p:blipFill>
        <p:spPr>
          <a:xfrm rot="19845088">
            <a:off x="9705205" y="2064323"/>
            <a:ext cx="2059573" cy="1551143"/>
          </a:xfrm>
          <a:prstGeom prst="rect">
            <a:avLst/>
          </a:prstGeom>
        </p:spPr>
      </p:pic>
      <p:pic>
        <p:nvPicPr>
          <p:cNvPr id="12" name="Picture 11">
            <a:extLst>
              <a:ext uri="{FF2B5EF4-FFF2-40B4-BE49-F238E27FC236}">
                <a16:creationId xmlns:a16="http://schemas.microsoft.com/office/drawing/2014/main" id="{76D2BEB6-F9DD-332F-FE35-314C28261827}"/>
              </a:ext>
            </a:extLst>
          </p:cNvPr>
          <p:cNvPicPr>
            <a:picLocks noChangeAspect="1"/>
          </p:cNvPicPr>
          <p:nvPr/>
        </p:nvPicPr>
        <p:blipFill>
          <a:blip r:embed="rId4"/>
          <a:srcRect r="40007" b="7279"/>
          <a:stretch/>
        </p:blipFill>
        <p:spPr>
          <a:xfrm>
            <a:off x="-3" y="5230853"/>
            <a:ext cx="1325724" cy="1589703"/>
          </a:xfrm>
          <a:prstGeom prst="rect">
            <a:avLst/>
          </a:prstGeom>
        </p:spPr>
      </p:pic>
    </p:spTree>
    <p:extLst>
      <p:ext uri="{BB962C8B-B14F-4D97-AF65-F5344CB8AC3E}">
        <p14:creationId xmlns:p14="http://schemas.microsoft.com/office/powerpoint/2010/main" val="5052009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A97CD2F-EC5E-4346-BEEA-657628FBDA6A}"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690465" y="1597432"/>
            <a:ext cx="10663335" cy="4579531"/>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Sick Accruals</a:t>
            </a:r>
          </a:p>
          <a:p>
            <a:pPr marL="0" indent="0">
              <a:spcBef>
                <a:spcPts val="0"/>
              </a:spcBef>
              <a:buNone/>
            </a:pPr>
            <a:endParaRPr lang="en-US" b="1" i="0" u="none" strike="noStrike" baseline="0" dirty="0">
              <a:latin typeface="Georgia" panose="02040502050405020303" pitchFamily="18" charset="0"/>
            </a:endParaRPr>
          </a:p>
          <a:p>
            <a:pPr marL="0" indent="0">
              <a:spcBef>
                <a:spcPts val="0"/>
              </a:spcBef>
              <a:buNone/>
            </a:pPr>
            <a:r>
              <a:rPr lang="en-US" sz="1800" b="1" i="0" u="sng" strike="noStrike" baseline="0" dirty="0">
                <a:latin typeface="Georgia" panose="02040502050405020303" pitchFamily="18" charset="0"/>
              </a:rPr>
              <a:t>Retiring Sick Leave Conversion to Vacation </a:t>
            </a:r>
          </a:p>
          <a:p>
            <a:pPr marL="0" indent="0">
              <a:spcBef>
                <a:spcPts val="0"/>
              </a:spcBef>
              <a:buNone/>
            </a:pPr>
            <a:endParaRPr lang="en-US" sz="2400" b="0" i="0" u="sng"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Retiring employees may convert ninety-six (96) hours of accrued sick leave to final vacation leave in accordance with the following schedule: </a:t>
            </a:r>
          </a:p>
          <a:p>
            <a:pPr>
              <a:buFont typeface="Wingdings" panose="05000000000000000000" pitchFamily="2" charset="2"/>
              <a:buChar char="q"/>
            </a:pPr>
            <a:r>
              <a:rPr lang="en-US" sz="1800" b="0" i="0" u="none" strike="noStrike" baseline="0" dirty="0">
                <a:latin typeface="Georgia" panose="02040502050405020303" pitchFamily="18" charset="0"/>
              </a:rPr>
              <a:t>10 years of service or less 		50% or 48 hours </a:t>
            </a:r>
          </a:p>
          <a:p>
            <a:pPr>
              <a:buFont typeface="Wingdings" panose="05000000000000000000" pitchFamily="2" charset="2"/>
              <a:buChar char="q"/>
            </a:pPr>
            <a:r>
              <a:rPr lang="en-US" sz="1800" b="0" i="0" u="none" strike="noStrike" baseline="0" dirty="0">
                <a:latin typeface="Georgia" panose="02040502050405020303" pitchFamily="18" charset="0"/>
              </a:rPr>
              <a:t>Greater than 10 years of service </a:t>
            </a:r>
          </a:p>
          <a:p>
            <a:pPr marL="0" indent="0">
              <a:buNone/>
            </a:pPr>
            <a:r>
              <a:rPr lang="en-US" sz="1800" dirty="0">
                <a:latin typeface="Georgia" panose="02040502050405020303" pitchFamily="18" charset="0"/>
              </a:rPr>
              <a:t>    b</a:t>
            </a:r>
            <a:r>
              <a:rPr lang="en-US" sz="1800" b="0" i="0" u="none" strike="noStrike" baseline="0" dirty="0">
                <a:latin typeface="Georgia" panose="02040502050405020303" pitchFamily="18" charset="0"/>
              </a:rPr>
              <a:t>ut less than 20 years 			65% or 62.40 hours </a:t>
            </a:r>
          </a:p>
          <a:p>
            <a:pPr>
              <a:buFont typeface="Wingdings" panose="05000000000000000000" pitchFamily="2" charset="2"/>
              <a:buChar char="q"/>
            </a:pPr>
            <a:r>
              <a:rPr lang="en-US" sz="1800" b="0" i="0" u="none" strike="noStrike" baseline="0" dirty="0">
                <a:latin typeface="Georgia" panose="02040502050405020303" pitchFamily="18" charset="0"/>
              </a:rPr>
              <a:t>20 years or more 			80% or 76.80 hours</a:t>
            </a:r>
            <a:endParaRPr lang="en-US" sz="1800"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8CA8BAC6-961B-001C-EB35-62E934C6FD2A}"/>
              </a:ext>
            </a:extLst>
          </p:cNvPr>
          <p:cNvPicPr>
            <a:picLocks noChangeAspect="1"/>
          </p:cNvPicPr>
          <p:nvPr/>
        </p:nvPicPr>
        <p:blipFill>
          <a:blip r:embed="rId3"/>
          <a:stretch>
            <a:fillRect/>
          </a:stretch>
        </p:blipFill>
        <p:spPr>
          <a:xfrm>
            <a:off x="8970264" y="4436495"/>
            <a:ext cx="2047875" cy="1714500"/>
          </a:xfrm>
          <a:prstGeom prst="rect">
            <a:avLst/>
          </a:prstGeom>
        </p:spPr>
      </p:pic>
    </p:spTree>
    <p:extLst>
      <p:ext uri="{BB962C8B-B14F-4D97-AF65-F5344CB8AC3E}">
        <p14:creationId xmlns:p14="http://schemas.microsoft.com/office/powerpoint/2010/main" val="26680183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A97CD2F-EC5E-4346-BEEA-657628FBDA6A}"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690465" y="1597432"/>
            <a:ext cx="10663335" cy="4579531"/>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Sick Accruals</a:t>
            </a:r>
          </a:p>
          <a:p>
            <a:pPr marL="0" indent="0">
              <a:spcBef>
                <a:spcPts val="0"/>
              </a:spcBef>
              <a:buNone/>
            </a:pPr>
            <a:endParaRPr lang="en-US" b="1" i="0" u="none" strike="noStrike" baseline="0" dirty="0">
              <a:latin typeface="Georgia" panose="02040502050405020303" pitchFamily="18" charset="0"/>
            </a:endParaRPr>
          </a:p>
          <a:p>
            <a:pPr marL="0" indent="0">
              <a:spcBef>
                <a:spcPts val="0"/>
              </a:spcBef>
              <a:buNone/>
            </a:pPr>
            <a:r>
              <a:rPr lang="en-US" sz="1800" b="1" i="0" u="sng" strike="noStrike" baseline="0" dirty="0">
                <a:latin typeface="Georgia" panose="02040502050405020303" pitchFamily="18" charset="0"/>
              </a:rPr>
              <a:t>Retiring Sick Leave Conversion to Vacation </a:t>
            </a:r>
          </a:p>
          <a:p>
            <a:pPr marL="0" indent="0">
              <a:spcBef>
                <a:spcPts val="0"/>
              </a:spcBef>
              <a:buNone/>
            </a:pPr>
            <a:endParaRPr lang="en-US" sz="2400" b="0" i="0" u="sng" strike="noStrike" baseline="0" dirty="0">
              <a:latin typeface="Georgia" panose="02040502050405020303" pitchFamily="18" charset="0"/>
            </a:endParaRPr>
          </a:p>
          <a:p>
            <a:pPr>
              <a:buFont typeface="Wingdings" panose="05000000000000000000" pitchFamily="2" charset="2"/>
              <a:buChar char="q"/>
            </a:pPr>
            <a:r>
              <a:rPr lang="en-US" sz="2000" dirty="0">
                <a:latin typeface="Georgia" panose="02040502050405020303" pitchFamily="18" charset="0"/>
              </a:rPr>
              <a:t>Any </a:t>
            </a:r>
            <a:r>
              <a:rPr lang="en-US" sz="2000" b="1" u="sng" dirty="0">
                <a:latin typeface="Georgia" panose="02040502050405020303" pitchFamily="18" charset="0"/>
              </a:rPr>
              <a:t>unused</a:t>
            </a:r>
            <a:r>
              <a:rPr lang="en-US" sz="2000" dirty="0">
                <a:latin typeface="Georgia" panose="02040502050405020303" pitchFamily="18" charset="0"/>
              </a:rPr>
              <a:t> sick to vacation conversion hours will remain in your sick accruals.</a:t>
            </a:r>
          </a:p>
          <a:p>
            <a:pPr>
              <a:buFont typeface="Wingdings" panose="05000000000000000000" pitchFamily="2" charset="2"/>
              <a:buChar char="q"/>
            </a:pPr>
            <a:endParaRPr lang="en-US" sz="2000" dirty="0">
              <a:latin typeface="Georgia" panose="02040502050405020303" pitchFamily="18" charset="0"/>
            </a:endParaRPr>
          </a:p>
          <a:p>
            <a:pPr>
              <a:buFont typeface="Wingdings" panose="05000000000000000000" pitchFamily="2" charset="2"/>
              <a:buChar char="q"/>
            </a:pPr>
            <a:r>
              <a:rPr lang="en-US" sz="2000" dirty="0">
                <a:latin typeface="Georgia" panose="02040502050405020303" pitchFamily="18" charset="0"/>
              </a:rPr>
              <a:t>The sick accruals will be paid out in accordance with the CBAs or City Ordinance</a:t>
            </a:r>
          </a:p>
          <a:p>
            <a:pPr>
              <a:buFont typeface="Wingdings" panose="05000000000000000000" pitchFamily="2" charset="2"/>
              <a:buChar char="q"/>
            </a:pPr>
            <a:endParaRPr lang="en-US" sz="2000" dirty="0">
              <a:latin typeface="Georgia" panose="02040502050405020303" pitchFamily="18" charset="0"/>
            </a:endParaRPr>
          </a:p>
          <a:p>
            <a:pPr>
              <a:buFont typeface="Wingdings" panose="05000000000000000000" pitchFamily="2" charset="2"/>
              <a:buChar char="q"/>
            </a:pPr>
            <a:r>
              <a:rPr lang="en-US" sz="2000" b="0" i="0" u="none" strike="noStrike" baseline="0" dirty="0">
                <a:latin typeface="Georgia" panose="02040502050405020303" pitchFamily="18" charset="0"/>
              </a:rPr>
              <a:t>The maximum payout for sick accruals is 720 hours</a:t>
            </a:r>
          </a:p>
          <a:p>
            <a:pPr marL="457200" lvl="1" indent="0">
              <a:buNone/>
            </a:pP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EC37A629-18EE-276A-231C-3C5A192C78F9}"/>
              </a:ext>
            </a:extLst>
          </p:cNvPr>
          <p:cNvPicPr>
            <a:picLocks noChangeAspect="1"/>
          </p:cNvPicPr>
          <p:nvPr/>
        </p:nvPicPr>
        <p:blipFill>
          <a:blip r:embed="rId3"/>
          <a:stretch>
            <a:fillRect/>
          </a:stretch>
        </p:blipFill>
        <p:spPr>
          <a:xfrm>
            <a:off x="142630" y="5411755"/>
            <a:ext cx="2039054" cy="1408801"/>
          </a:xfrm>
          <a:prstGeom prst="rect">
            <a:avLst/>
          </a:prstGeom>
        </p:spPr>
      </p:pic>
      <p:pic>
        <p:nvPicPr>
          <p:cNvPr id="10" name="Picture 9">
            <a:extLst>
              <a:ext uri="{FF2B5EF4-FFF2-40B4-BE49-F238E27FC236}">
                <a16:creationId xmlns:a16="http://schemas.microsoft.com/office/drawing/2014/main" id="{6D1405D3-0741-199D-6046-F5BB87202759}"/>
              </a:ext>
            </a:extLst>
          </p:cNvPr>
          <p:cNvPicPr>
            <a:picLocks noChangeAspect="1"/>
          </p:cNvPicPr>
          <p:nvPr/>
        </p:nvPicPr>
        <p:blipFill>
          <a:blip r:embed="rId4"/>
          <a:srcRect b="10057"/>
          <a:stretch/>
        </p:blipFill>
        <p:spPr>
          <a:xfrm>
            <a:off x="9548960" y="1622745"/>
            <a:ext cx="2352675" cy="1696276"/>
          </a:xfrm>
          <a:prstGeom prst="rect">
            <a:avLst/>
          </a:prstGeom>
        </p:spPr>
      </p:pic>
    </p:spTree>
    <p:extLst>
      <p:ext uri="{BB962C8B-B14F-4D97-AF65-F5344CB8AC3E}">
        <p14:creationId xmlns:p14="http://schemas.microsoft.com/office/powerpoint/2010/main" val="388502374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F44B3B8C-3728-4BA7-85EF-11247FA2F562}"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Longevity</a:t>
            </a:r>
            <a:r>
              <a:rPr lang="en-US" sz="1800" b="1" i="0" u="none" strike="noStrike" baseline="0" dirty="0">
                <a:latin typeface="Georgia" panose="02040502050405020303" pitchFamily="18" charset="0"/>
              </a:rPr>
              <a:t>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Not all employees are eligible to receive Longevity Payments. </a:t>
            </a:r>
          </a:p>
          <a:p>
            <a:pPr marL="0" indent="0">
              <a:buNone/>
            </a:pPr>
            <a:endParaRPr lang="en-US" sz="24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Payments are based on your </a:t>
            </a:r>
            <a:r>
              <a:rPr lang="en-US" sz="2400" b="1" i="0" u="none" strike="noStrike" baseline="0" dirty="0">
                <a:latin typeface="Georgia" panose="02040502050405020303" pitchFamily="18" charset="0"/>
              </a:rPr>
              <a:t>full-time hire date. </a:t>
            </a:r>
          </a:p>
          <a:p>
            <a:pPr marL="0" indent="0">
              <a:buNone/>
            </a:pPr>
            <a:endParaRPr lang="en-US" sz="24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Paid at a</a:t>
            </a:r>
            <a:r>
              <a:rPr lang="en-US" sz="2400" b="1" i="0" u="none" strike="noStrike" baseline="0" dirty="0">
                <a:latin typeface="Georgia" panose="02040502050405020303" pitchFamily="18" charset="0"/>
              </a:rPr>
              <a:t> flat dollar amount </a:t>
            </a:r>
            <a:r>
              <a:rPr lang="en-US" sz="2400" b="0" i="0" u="none" strike="noStrike" baseline="0" dirty="0">
                <a:latin typeface="Georgia" panose="02040502050405020303" pitchFamily="18" charset="0"/>
              </a:rPr>
              <a:t>for each continuous year of service OR percentage of your annual salary (please refer to your CBA)</a:t>
            </a:r>
            <a:endParaRPr lang="en-US" sz="2400"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A807BFF6-3BDD-7186-A0C1-5D3CA4936C5A}"/>
              </a:ext>
            </a:extLst>
          </p:cNvPr>
          <p:cNvPicPr>
            <a:picLocks noChangeAspect="1"/>
          </p:cNvPicPr>
          <p:nvPr/>
        </p:nvPicPr>
        <p:blipFill>
          <a:blip r:embed="rId3"/>
          <a:stretch>
            <a:fillRect/>
          </a:stretch>
        </p:blipFill>
        <p:spPr>
          <a:xfrm>
            <a:off x="9700526" y="2385344"/>
            <a:ext cx="2289310" cy="2087312"/>
          </a:xfrm>
          <a:prstGeom prst="rect">
            <a:avLst/>
          </a:prstGeom>
        </p:spPr>
      </p:pic>
    </p:spTree>
    <p:extLst>
      <p:ext uri="{BB962C8B-B14F-4D97-AF65-F5344CB8AC3E}">
        <p14:creationId xmlns:p14="http://schemas.microsoft.com/office/powerpoint/2010/main" val="35569519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B033F-F9D1-5E42-2973-D6354A27637D}"/>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567CE79-7AB9-9138-20D1-A49F2F5F2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1C5C3C5-3B9D-0DE5-A14E-046E621FE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E607379-1455-639F-C4EF-EC2AB83F9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DBBFE89-2F3F-6D8C-6424-7DA354B9C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596E82B-D71F-5888-CFE9-2AA36198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24436-1007-C174-F677-96890F2D9AC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2BE3899B-9347-073F-9D6C-CDA147966511}"/>
              </a:ext>
            </a:extLst>
          </p:cNvPr>
          <p:cNvSpPr>
            <a:spLocks noGrp="1"/>
          </p:cNvSpPr>
          <p:nvPr>
            <p:ph type="dt" sz="half" idx="10"/>
          </p:nvPr>
        </p:nvSpPr>
        <p:spPr>
          <a:xfrm>
            <a:off x="8970264" y="6455431"/>
            <a:ext cx="2743200" cy="365125"/>
          </a:xfrm>
        </p:spPr>
        <p:txBody>
          <a:bodyPr>
            <a:normAutofit/>
          </a:bodyPr>
          <a:lstStyle/>
          <a:p>
            <a:pPr algn="r">
              <a:spcAft>
                <a:spcPts val="600"/>
              </a:spcAft>
            </a:pPr>
            <a:fld id="{F44B3B8C-3728-4BA7-85EF-11247FA2F562}" type="datetime1">
              <a:rPr lang="en-US" sz="1100" smtClean="0">
                <a:solidFill>
                  <a:schemeClr val="tx1">
                    <a:lumMod val="50000"/>
                    <a:lumOff val="50000"/>
                  </a:schemeClr>
                </a:solidFill>
              </a:rPr>
              <a:t>2/6/2025</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A6E7BB42-2536-214D-1459-52FF6958E56E}"/>
              </a:ext>
            </a:extLst>
          </p:cNvPr>
          <p:cNvSpPr>
            <a:spLocks noGrp="1"/>
          </p:cNvSpPr>
          <p:nvPr>
            <p:ph idx="1"/>
          </p:nvPr>
        </p:nvSpPr>
        <p:spPr>
          <a:xfrm>
            <a:off x="838200" y="1582304"/>
            <a:ext cx="10515600" cy="4594659"/>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Vacation Balance </a:t>
            </a:r>
            <a:r>
              <a:rPr lang="en-US" sz="1800" b="0" i="0" u="none" strike="noStrike" baseline="0" dirty="0">
                <a:latin typeface="Georgia" panose="02040502050405020303" pitchFamily="18" charset="0"/>
              </a:rPr>
              <a:t>– paid at 100% of current salary. Depending on your length of service there are maximum amounts that can be accrued.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Compensatory Balance </a:t>
            </a:r>
            <a:r>
              <a:rPr lang="en-US" sz="1800" b="0" i="0" u="none" strike="noStrike" baseline="0" dirty="0">
                <a:latin typeface="Georgia" panose="02040502050405020303" pitchFamily="18" charset="0"/>
              </a:rPr>
              <a:t>- paid at 100% of current salary. Depending on your employee group there are maximum amounts that can be accrued. </a:t>
            </a:r>
          </a:p>
          <a:p>
            <a:pPr>
              <a:buFont typeface="Wingdings" panose="05000000000000000000" pitchFamily="2" charset="2"/>
              <a:buChar char="q"/>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Management Vacation Balance </a:t>
            </a:r>
            <a:r>
              <a:rPr lang="en-US" sz="1800" b="0" i="0" u="none" strike="noStrike" baseline="0" dirty="0">
                <a:latin typeface="Georgia" panose="02040502050405020303" pitchFamily="18" charset="0"/>
              </a:rPr>
              <a:t>- paid at 75% of current salary (if applicable)</a:t>
            </a:r>
          </a:p>
          <a:p>
            <a:pPr>
              <a:buFont typeface="Wingdings" panose="05000000000000000000" pitchFamily="2" charset="2"/>
              <a:buChar char="q"/>
            </a:pPr>
            <a:endParaRPr lang="en-US" dirty="0"/>
          </a:p>
          <a:p>
            <a:pPr lvl="1"/>
            <a:endParaRPr lang="en-US" dirty="0"/>
          </a:p>
        </p:txBody>
      </p:sp>
      <p:pic>
        <p:nvPicPr>
          <p:cNvPr id="3" name="Picture 2">
            <a:extLst>
              <a:ext uri="{FF2B5EF4-FFF2-40B4-BE49-F238E27FC236}">
                <a16:creationId xmlns:a16="http://schemas.microsoft.com/office/drawing/2014/main" id="{B22B7F39-F65A-69D1-8AA5-A05B03C06BF1}"/>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5795EB78-68BE-C669-8FF7-B240084BD54D}"/>
              </a:ext>
            </a:extLst>
          </p:cNvPr>
          <p:cNvPicPr>
            <a:picLocks noChangeAspect="1"/>
          </p:cNvPicPr>
          <p:nvPr/>
        </p:nvPicPr>
        <p:blipFill>
          <a:blip r:embed="rId3"/>
          <a:stretch>
            <a:fillRect/>
          </a:stretch>
        </p:blipFill>
        <p:spPr>
          <a:xfrm>
            <a:off x="9846564" y="4630272"/>
            <a:ext cx="1866900" cy="1685925"/>
          </a:xfrm>
          <a:prstGeom prst="rect">
            <a:avLst/>
          </a:prstGeom>
        </p:spPr>
      </p:pic>
    </p:spTree>
    <p:extLst>
      <p:ext uri="{BB962C8B-B14F-4D97-AF65-F5344CB8AC3E}">
        <p14:creationId xmlns:p14="http://schemas.microsoft.com/office/powerpoint/2010/main" val="271293808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7BEBB5D429C54DAF69B3DB2B5BB340" ma:contentTypeVersion="16" ma:contentTypeDescription="Create a new document." ma:contentTypeScope="" ma:versionID="280d3f70e29ecd1739a55a351a371496">
  <xsd:schema xmlns:xsd="http://www.w3.org/2001/XMLSchema" xmlns:xs="http://www.w3.org/2001/XMLSchema" xmlns:p="http://schemas.microsoft.com/office/2006/metadata/properties" xmlns:ns2="17abb34e-cbde-4d27-ae06-8b0e02c13bde" xmlns:ns3="4e53b9b8-0343-4c90-a6cf-cf9586f7535b" targetNamespace="http://schemas.microsoft.com/office/2006/metadata/properties" ma:root="true" ma:fieldsID="c16f65422d448865c9e15565dace6157" ns2:_="" ns3:_="">
    <xsd:import namespace="17abb34e-cbde-4d27-ae06-8b0e02c13bde"/>
    <xsd:import namespace="4e53b9b8-0343-4c90-a6cf-cf9586f753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3:TaxCatchAll" minOccurs="0"/>
                <xsd:element ref="ns2:MediaServiceOCR" minOccurs="0"/>
                <xsd:element ref="ns2:MediaServiceGenerationTime" minOccurs="0"/>
                <xsd:element ref="ns2:lcf76f155ced4ddcb4097134ff3c332f"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abb34e-cbde-4d27-ae06-8b0e02c13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c8dcc5-e6c8-4574-9c1b-9c1a63d87a6b" ma:termSetId="09814cd3-568e-fe90-9814-8d621ff8fb84" ma:anchorId="fba54fb3-c3e1-fe81-a776-ca4b69148c4d" ma:open="true" ma:isKeyword="false">
      <xsd:complexType>
        <xsd:sequence>
          <xsd:element ref="pc:Terms" minOccurs="0" maxOccurs="1"/>
        </xsd:sequence>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53b9b8-0343-4c90-a6cf-cf9586f753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6298da73-1134-4a0a-bd8f-826a9131f9b2}" ma:internalName="TaxCatchAll" ma:showField="CatchAllData" ma:web="4e53b9b8-0343-4c90-a6cf-cf9586f75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abb34e-cbde-4d27-ae06-8b0e02c13bde">
      <Terms xmlns="http://schemas.microsoft.com/office/infopath/2007/PartnerControls"/>
    </lcf76f155ced4ddcb4097134ff3c332f>
    <TaxCatchAll xmlns="4e53b9b8-0343-4c90-a6cf-cf9586f7535b" xsi:nil="true"/>
  </documentManagement>
</p:properties>
</file>

<file path=customXml/itemProps1.xml><?xml version="1.0" encoding="utf-8"?>
<ds:datastoreItem xmlns:ds="http://schemas.openxmlformats.org/officeDocument/2006/customXml" ds:itemID="{281DC44F-D8FF-46D7-90B0-7AD25A8D6209}">
  <ds:schemaRefs>
    <ds:schemaRef ds:uri="http://schemas.microsoft.com/sharepoint/v3/contenttype/forms"/>
  </ds:schemaRefs>
</ds:datastoreItem>
</file>

<file path=customXml/itemProps2.xml><?xml version="1.0" encoding="utf-8"?>
<ds:datastoreItem xmlns:ds="http://schemas.openxmlformats.org/officeDocument/2006/customXml" ds:itemID="{1035FFE2-8FD7-45E0-9DEB-1DBCB3F3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abb34e-cbde-4d27-ae06-8b0e02c13bde"/>
    <ds:schemaRef ds:uri="4e53b9b8-0343-4c90-a6cf-cf9586f75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E8127A-AA11-4E3C-8F66-B2C658E9847A}">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4e53b9b8-0343-4c90-a6cf-cf9586f7535b"/>
    <ds:schemaRef ds:uri="17abb34e-cbde-4d27-ae06-8b0e02c13bd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41074</TotalTime>
  <Words>1015</Words>
  <Application>Microsoft Office PowerPoint</Application>
  <PresentationFormat>Widescreen</PresentationFormat>
  <Paragraphs>188</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2</vt:i4>
      </vt:variant>
      <vt:variant>
        <vt:lpstr>Slide Titles</vt:lpstr>
      </vt:variant>
      <vt:variant>
        <vt:i4>20</vt:i4>
      </vt:variant>
    </vt:vector>
  </HeadingPairs>
  <TitlesOfParts>
    <vt:vector size="28" baseType="lpstr">
      <vt:lpstr>Arial</vt:lpstr>
      <vt:lpstr>Calibri</vt:lpstr>
      <vt:lpstr>Calibri Light</vt:lpstr>
      <vt:lpstr>Georgia</vt:lpstr>
      <vt:lpstr>Wingdings</vt:lpstr>
      <vt:lpstr>Office Theme</vt:lpstr>
      <vt:lpstr>file:///C:\Users\nicolebr\OneDrive%20-%20City%20of%20Fort%20Lauderdale\Desktop\Forms\Leave%20Conversion.pdf</vt:lpstr>
      <vt:lpstr>file:///C:\Users\nicolebr\OneDrive%20-%20City%20of%20Fort%20Lauderdale\Desktop\Forms\VEBA%20Form.pdf</vt:lpstr>
      <vt:lpstr>2025 Retirement Seminar  </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NOTES</vt:lpstr>
      <vt:lpstr>CONTACTS</vt:lpstr>
      <vt:lpstr>CONTACTS</vt:lpstr>
      <vt:lpstr>CONTACTS</vt:lpstr>
      <vt:lpstr>DOCUMENTS &amp; FORMS</vt:lpstr>
      <vt:lpstr>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Timekeeper</dc:title>
  <dc:creator>Nicole Brown</dc:creator>
  <cp:lastModifiedBy>Nicole Brown-Reid</cp:lastModifiedBy>
  <cp:revision>22</cp:revision>
  <dcterms:created xsi:type="dcterms:W3CDTF">2023-11-14T19:15:09Z</dcterms:created>
  <dcterms:modified xsi:type="dcterms:W3CDTF">2025-02-06T15:02:46Z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0x010100617BEBB5D429C54DAF69B3DB2B5BB340</vt:lpwstr>
  </property>
  <property fmtid="{D5CDD505-2E9C-101B-9397-08002B2CF9AE}" pid="3" name="MediaServiceImageTags">
    <vt:lpwstr/>
  </property>
</Properties>
</file>