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3" r:id="rId6"/>
    <p:sldId id="277" r:id="rId7"/>
    <p:sldId id="258" r:id="rId8"/>
    <p:sldId id="288" r:id="rId9"/>
    <p:sldId id="291" r:id="rId10"/>
    <p:sldId id="290" r:id="rId11"/>
    <p:sldId id="304" r:id="rId12"/>
    <p:sldId id="289" r:id="rId13"/>
    <p:sldId id="292" r:id="rId14"/>
    <p:sldId id="278" r:id="rId15"/>
    <p:sldId id="306" r:id="rId16"/>
    <p:sldId id="293" r:id="rId17"/>
    <p:sldId id="286" r:id="rId18"/>
    <p:sldId id="259" r:id="rId19"/>
    <p:sldId id="283" r:id="rId20"/>
    <p:sldId id="268" r:id="rId21"/>
    <p:sldId id="263" r:id="rId22"/>
    <p:sldId id="285" r:id="rId23"/>
  </p:sldIdLst>
  <p:sldSz cx="12192000" cy="6858000"/>
  <p:notesSz cx="6858000" cy="9144000"/>
  <p:custShowLst>
    <p:custShow name="IAFF &amp; FOP" id="0">
      <p:sldLst>
        <p:sld r:id="rId5"/>
        <p:sld r:id="rId6"/>
        <p:sld r:id="rId7"/>
        <p:sld r:id="rId8"/>
        <p:sld r:id="rId9"/>
        <p:sld r:id="rId10"/>
        <p:sld r:id="rId11"/>
        <p:sld r:id="rId13"/>
        <p:sld r:id="rId14"/>
        <p:sld r:id="rId15"/>
        <p:sld r:id="rId17"/>
        <p:sld r:id="rId18"/>
        <p:sld r:id="rId19"/>
        <p:sld r:id="rId20"/>
        <p:sld r:id="rId21"/>
        <p:sld r:id="rId22"/>
        <p:sld r:id="rId23"/>
      </p:sldLst>
    </p:custShow>
    <p:custShow name="MANAG/FED/TEAM" id="1">
      <p:sldLst>
        <p:sld r:id="rId5"/>
        <p:sld r:id="rId6"/>
        <p:sld r:id="rId8"/>
        <p:sld r:id="rId18"/>
        <p:sld r:id="rId20"/>
        <p:sld r:id="rId21"/>
        <p:sld r:id="rId22"/>
        <p:sld r:id="rId2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8E739344-F79F-605B-8D81-3ADC07B17FD7}" name="Yslande Agenor" initials="YA" userId="S::YAgenor@fortlauderdale.gov::7456ecc2-4169-475b-8c0d-6b325c61c364" providerId="AD"/>
  <p188:author id="{591F545A-21C5-645E-CCA0-EDF5D991BC4E}" name="Michaelynn Sampo" initials="MS" userId="S::msampo@fortlauderdale.gov::de188e92-e634-416d-958a-462b320c34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B3C3"/>
    <a:srgbClr val="DCEAF1"/>
    <a:srgbClr val="F1EEEE"/>
    <a:srgbClr val="E7E6E6"/>
    <a:srgbClr val="155463"/>
    <a:srgbClr val="C6BA92"/>
    <a:srgbClr val="138C4B"/>
    <a:srgbClr val="446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19FF3-9F7B-4B79-9CFB-41E7941713A3}" v="24" dt="2026-01-26T20:38:04.754"/>
    <p1510:client id="{B5E2487F-5E2C-413D-A7B7-0E355C3ACFBE}" v="27" dt="2026-01-26T20:00:51.078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79419" autoAdjust="0"/>
  </p:normalViewPr>
  <p:slideViewPr>
    <p:cSldViewPr snapToGrid="0">
      <p:cViewPr varScale="1">
        <p:scale>
          <a:sx n="88" d="100"/>
          <a:sy n="88" d="100"/>
        </p:scale>
        <p:origin x="14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5450C9-30E0-4ACF-BDD1-092463FFF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6ABAD-DFC6-41BB-AF76-77EBFA4568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9BF0D-A27E-4949-BA05-26DFC7FA342E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C7E56-E390-43F2-A87A-4A200501E4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FB9EB-179C-4409-A4AF-09861B235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2803-C07A-499E-9504-8ED8734DAF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69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4AA30-155C-4903-9267-E3BBFB95FF41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3F336-7DD2-47CF-A0F3-D1163B2A9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3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5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38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A682A-6B2C-D047-7B42-3A7015242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6B4962-10A7-D5FA-2C4F-48F181652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F2DE6-7D16-49F8-3633-FB290F524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B1800-AE5F-1BF8-2893-6A6A018D5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8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3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8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42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90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02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32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6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52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7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13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2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5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9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37FB-6A05-AA7C-D7F4-89E4414B3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07145-E748-97C2-DE69-EAF9BD4C4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E7867-CFF0-6E59-97B2-84F8C761A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7428F-081B-81EF-61F9-768A302CD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2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3F336-7DD2-47CF-A0F3-D1163B2A9C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7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343BBF-5896-492F-B293-DE44DE831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00127" y="5095875"/>
            <a:ext cx="4991747" cy="1762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BC4C36-9C93-4585-BF64-797C37947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0 h 5924550"/>
              <a:gd name="connsiteX1" fmla="*/ 11258550 w 11258550"/>
              <a:gd name="connsiteY1" fmla="*/ 0 h 5924550"/>
              <a:gd name="connsiteX2" fmla="*/ 11258550 w 11258550"/>
              <a:gd name="connsiteY2" fmla="*/ 5924550 h 5924550"/>
              <a:gd name="connsiteX3" fmla="*/ 8125149 w 11258550"/>
              <a:gd name="connsiteY3" fmla="*/ 5924550 h 5924550"/>
              <a:gd name="connsiteX4" fmla="*/ 8125149 w 11258550"/>
              <a:gd name="connsiteY4" fmla="*/ 4629150 h 5924550"/>
              <a:gd name="connsiteX5" fmla="*/ 3133402 w 11258550"/>
              <a:gd name="connsiteY5" fmla="*/ 4629150 h 5924550"/>
              <a:gd name="connsiteX6" fmla="*/ 3133402 w 11258550"/>
              <a:gd name="connsiteY6" fmla="*/ 5924550 h 5924550"/>
              <a:gd name="connsiteX7" fmla="*/ 0 w 11258550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0"/>
                </a:moveTo>
                <a:lnTo>
                  <a:pt x="11258550" y="0"/>
                </a:lnTo>
                <a:lnTo>
                  <a:pt x="11258550" y="5924550"/>
                </a:lnTo>
                <a:lnTo>
                  <a:pt x="8125149" y="5924550"/>
                </a:lnTo>
                <a:lnTo>
                  <a:pt x="8125149" y="4629150"/>
                </a:lnTo>
                <a:lnTo>
                  <a:pt x="3133402" y="4629150"/>
                </a:lnTo>
                <a:lnTo>
                  <a:pt x="3133402" y="5924550"/>
                </a:lnTo>
                <a:lnTo>
                  <a:pt x="0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49D11F-03B6-400D-94E7-177EEBC5C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921" y="6176266"/>
            <a:ext cx="4270159" cy="339247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86F7-04B1-4F1F-B4FB-8A3C27936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940" y="5489855"/>
            <a:ext cx="4270248" cy="640080"/>
          </a:xfrm>
        </p:spPr>
        <p:txBody>
          <a:bodyPr anchor="t">
            <a:noAutofit/>
          </a:bodyPr>
          <a:lstStyle>
            <a:lvl1pPr algn="ctr">
              <a:lnSpc>
                <a:spcPct val="80000"/>
              </a:lnSpc>
              <a:defRPr sz="5000" cap="all" baseline="0">
                <a:ln w="19050">
                  <a:solidFill>
                    <a:schemeClr val="accent6"/>
                  </a:solidFill>
                </a:ln>
                <a:noFill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363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D0226-3AB8-4591-90BD-C0E6D9A30301}"/>
              </a:ext>
            </a:extLst>
          </p:cNvPr>
          <p:cNvSpPr/>
          <p:nvPr userDrawn="1"/>
        </p:nvSpPr>
        <p:spPr>
          <a:xfrm>
            <a:off x="1780309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2CA40-DF7D-4358-831F-BC9B8960CBDB}"/>
              </a:ext>
            </a:extLst>
          </p:cNvPr>
          <p:cNvSpPr/>
          <p:nvPr userDrawn="1"/>
        </p:nvSpPr>
        <p:spPr>
          <a:xfrm>
            <a:off x="4979555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A6E6-C76B-400D-9A19-F1B09AD38A3E}"/>
              </a:ext>
            </a:extLst>
          </p:cNvPr>
          <p:cNvSpPr/>
          <p:nvPr userDrawn="1"/>
        </p:nvSpPr>
        <p:spPr>
          <a:xfrm>
            <a:off x="8153400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7140AA-40F5-4101-B5AA-DDCDA4906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3428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966AA58-3FAC-4126-8C63-16F104203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7899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B430FA7-46C5-4651-8ED7-21284AF012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2674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C698088-82D8-4D90-AE73-66B661DFC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7145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3FF934E-D2F5-409F-B4EB-CD316340B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1920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E006825-EBAA-451B-AD52-683B7109D5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990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044D0E17-B284-4856-BBDB-FFF2EBAB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753"/>
            <a:ext cx="2743200" cy="205722"/>
          </a:xfrm>
        </p:spPr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56B7B285-9E5D-48DB-B740-3FDA433F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53"/>
            <a:ext cx="4114800" cy="205722"/>
          </a:xfrm>
        </p:spPr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3D1A241-8F30-495A-8B68-B8A5CAA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931C97-3E53-4030-A6E5-50E4DF9A1C34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F8C40A-9F2A-4E97-956E-E8A1BFB9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71808"/>
            <a:ext cx="6408851" cy="63919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41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1A5FC-3F83-4927-88B5-5BCBA3EA68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3386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EE9FB-42C5-4A09-A4FE-4DDE8CF9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8DFF-BE58-419E-A8E1-FD942815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A919-F912-4129-B930-D8A078A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EA9B97-0004-4411-ABB4-A27F463B8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45" y="2387634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D60F60-B501-479A-A75A-8FD1F9796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7045" y="1804968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170FD0E-EBE1-4417-BC9D-4CD5F92BFD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5452" y="2385650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7738676-CB36-4BE1-A9C9-0215DEEECB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5452" y="1802984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38544-38E0-4456-B973-6058B9961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8"/>
            <a:ext cx="6041907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08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3F335-C36A-4214-BC97-BB4C9721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CBA95-53AF-4D84-851A-58323862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8AEEC-9F28-4200-B5D7-453E32B3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D9967FE-B330-4703-9D6E-CC40B84B1030}"/>
              </a:ext>
            </a:extLst>
          </p:cNvPr>
          <p:cNvCxnSpPr>
            <a:cxnSpLocks/>
          </p:cNvCxnSpPr>
          <p:nvPr userDrawn="1"/>
        </p:nvCxnSpPr>
        <p:spPr>
          <a:xfrm>
            <a:off x="6150567" y="2200739"/>
            <a:ext cx="0" cy="34699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C0FBFA-8000-40C6-8EF3-D30A0A48C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5167" y="3935702"/>
            <a:ext cx="710166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DCC767D-316F-42DA-9712-29C185B762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8036" y="1767731"/>
            <a:ext cx="170696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DC3AF654-39ED-4B70-9A85-34D9DC793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8035" y="5683895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3E0B0DF9-E558-439A-9B7D-4C600008B0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BB9DF13-A501-4465-8844-F8ADFE8BE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46834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D23EF573-9496-4229-ABB9-B58C44168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85000" y="2740969"/>
            <a:ext cx="1929792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6C96D231-4BEB-47C0-BC89-3D69A5E0D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9358" y="4263233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8B3BFCC-5202-4CF7-8748-EA116529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5805" y="500105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F78A8C0-E488-4B82-A881-BAF70EF526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8224" y="4328700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9CBF7863-921B-428D-857E-AC4D195E88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64942" y="4956195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3818CA49-6F16-4527-9CE5-335D522ECA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96547" y="287027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8460B-1230-475A-839A-BB0365A3D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7"/>
            <a:ext cx="10629597" cy="6458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43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D11A1-D567-4DE9-AFD4-7A6BC7C300C1}"/>
              </a:ext>
            </a:extLst>
          </p:cNvPr>
          <p:cNvSpPr/>
          <p:nvPr userDrawn="1"/>
        </p:nvSpPr>
        <p:spPr>
          <a:xfrm>
            <a:off x="4483944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98470-6F00-41F0-B63E-42C03BC992F8}"/>
              </a:ext>
            </a:extLst>
          </p:cNvPr>
          <p:cNvSpPr/>
          <p:nvPr userDrawn="1"/>
        </p:nvSpPr>
        <p:spPr>
          <a:xfrm>
            <a:off x="4489659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6A024-E68E-4F1C-887D-415804C89479}"/>
              </a:ext>
            </a:extLst>
          </p:cNvPr>
          <p:cNvSpPr/>
          <p:nvPr userDrawn="1"/>
        </p:nvSpPr>
        <p:spPr>
          <a:xfrm>
            <a:off x="828484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3C2448-350F-482F-92C0-4F1495265933}"/>
              </a:ext>
            </a:extLst>
          </p:cNvPr>
          <p:cNvSpPr/>
          <p:nvPr userDrawn="1"/>
        </p:nvSpPr>
        <p:spPr>
          <a:xfrm>
            <a:off x="829055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BFB613-F647-4C24-8072-6BA560C2CF35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2D8BE-09E0-4B54-871E-627BA368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58535-C39C-4032-BC07-CC7DA74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38FD9-7569-4F67-9902-EA32B7F9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6849D09-65B8-4E5C-986A-AB5E3748D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1350" y="1221488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C480B-19BB-48E2-8BEF-4AA0680D32DE}"/>
              </a:ext>
            </a:extLst>
          </p:cNvPr>
          <p:cNvSpPr/>
          <p:nvPr userDrawn="1"/>
        </p:nvSpPr>
        <p:spPr>
          <a:xfrm>
            <a:off x="69151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09E39-FAAE-43BC-8BD6-08DC89C45F5B}"/>
              </a:ext>
            </a:extLst>
          </p:cNvPr>
          <p:cNvSpPr/>
          <p:nvPr userDrawn="1"/>
        </p:nvSpPr>
        <p:spPr>
          <a:xfrm>
            <a:off x="69722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7156FBE-72BD-4A64-99F7-1ABAA272A0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28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AEE629F-FF1D-44AE-B728-8EA70D72A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0644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C4D74F9-C022-4D89-9C64-1A0A5FD3A6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1543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06BD1-5247-47AE-87C4-5720ED5AC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3928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D3684C2-E9CD-4A2A-993D-ABF39BD30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644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60BEA5-C2B5-456D-8982-4C8A8E7EE6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51543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CDC00CA-B925-48D9-91B3-A79A59C28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1350" y="671807"/>
            <a:ext cx="5829300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74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36D74-17F7-4684-B610-18AB1682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FBB6F-A08B-41AD-8AD2-DC5AE674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4285-BB73-4E13-BBDF-3F14D2AD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28238E-356F-43CD-AA8F-3BC1FA26B6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00" y="1172060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50BF9B7-44D3-43B3-8650-0E38FB9F80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85497" y="2172381"/>
            <a:ext cx="4487220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00A34C87-263B-4C39-95B1-6A3E78FC48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172381"/>
            <a:ext cx="5007023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FDE5E1-CA4F-47D6-B408-560DFA59D30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906463" y="2752724"/>
            <a:ext cx="5007022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E8933B94-68E9-4F8A-95B3-C8A867B06FF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785497" y="2747768"/>
            <a:ext cx="4500041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97C22C-C02E-4D5D-866A-A163E2B47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900" y="671808"/>
            <a:ext cx="5829300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78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9A6EC546-1FDF-48B1-BB0F-4069A4AF6B46}"/>
              </a:ext>
            </a:extLst>
          </p:cNvPr>
          <p:cNvSpPr/>
          <p:nvPr userDrawn="1"/>
        </p:nvSpPr>
        <p:spPr>
          <a:xfrm rot="5400000">
            <a:off x="1338026" y="-868210"/>
            <a:ext cx="972645" cy="36476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787A3-6FE4-43A8-B38B-0F6A2EF1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E0A1E-0F1E-4FFE-B209-3D967919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99867-6933-40F9-BEA0-F30FA697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E72126-EBC8-4AA7-AA53-38A15FDEC6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44CA5E4-4215-49A0-86F5-2C4847D87E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35C1917-DDF3-4A5B-AEB9-E0FBD98EC5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0FF36A3-BF35-4A36-ADAB-547CA8CAE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BE85149-0E6D-4CDC-82B6-EF6894D9C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6E8B6B5-41D1-4EC9-84EF-1989A504B7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F13F401-A13F-4EF3-88FC-D517D7F7BA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4639D5D-D529-4EF5-9EF8-8C9B3715A2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5E22B01-C64B-4A03-9118-68BCAECC32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4BA50FF-5CC3-4F90-9AA6-5942DF634B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B3EEE7C-67C5-49ED-A602-F8E162B21A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E91B34F-5506-49A1-8594-9259C64066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A7D7592-A438-4BE7-82A5-188EF3B702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0F1DE9A-9607-4D77-B1CA-EA7A15A4C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FE726AB2-7D79-4CF4-ACA3-327A065CAA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7991841-3C5D-4E23-ACEF-AC0C7BA286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E827F407-DC92-4E39-85F3-56B3405B23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DBEC4B1-A92B-4923-B3C2-44570B971C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32CD6E05-4E76-4ADF-9FC8-4321B2B960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40BE94-38F8-48B0-9A42-DA1A419750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CFECD0B-5901-4EBC-92AA-3DE8CD1132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B173BBB1-992E-4C62-B6EF-38E5859DA7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83639117-6091-4743-897D-3E5F4468C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B7A64542-4E5B-4701-845E-5101F87E11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0F74B4EA-4966-4ABC-8DFD-01157881B8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20679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D7536456-E749-466F-8EFA-F33D828122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18755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A6C85040-3D7A-4FD1-B96E-3ED7383676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66941C8-0858-4060-8F85-A63D40D0587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66D6339-390D-45A7-BBF7-ADB8D6A016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89C25EC2-6755-441D-BD59-204C60EFD6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5AA552AB-DFEE-4CE4-9596-F63F557FD4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8AA79F31-661A-42DB-97E9-B3633BF662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1E1E5-ACAD-4ED5-AAF2-539AF0733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1808"/>
            <a:ext cx="10515600" cy="661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8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FB87B-D4AD-42B4-8993-D5BD0311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DA0E7-08C2-442E-A8B3-F1218B69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842E0-2E48-4C5C-9EC5-429BF2D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3808EC-BC22-46D4-895E-0A67F6EE1907}"/>
              </a:ext>
            </a:extLst>
          </p:cNvPr>
          <p:cNvSpPr/>
          <p:nvPr userDrawn="1"/>
        </p:nvSpPr>
        <p:spPr>
          <a:xfrm>
            <a:off x="9393543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83E2FE-F5EA-4C43-BC5B-23330B11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8333552" y="3930709"/>
            <a:ext cx="3975244" cy="9965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785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0F7723-F5B1-4A97-921F-93E42B12D62B}"/>
              </a:ext>
            </a:extLst>
          </p:cNvPr>
          <p:cNvSpPr/>
          <p:nvPr userDrawn="1"/>
        </p:nvSpPr>
        <p:spPr>
          <a:xfrm>
            <a:off x="4659086" y="0"/>
            <a:ext cx="7532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70FDF-6533-4E3F-94A4-2548DA2F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B69DE-3108-4A10-8EDD-EC2EF3F5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B337B-1B07-4B9D-9563-C5E433F8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A44B00A-A50E-49C2-AE8C-E243734442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31913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0A1A7F-BD7F-4CB8-A8BD-C7DDCD62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4627" y="2426760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253CF9-87EA-4162-8CBD-63E10EBEB6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4627" y="2801755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F099E8E6-E766-4B5B-8E98-7D92E8F91A9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38065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3AC6007-1F43-4D93-842F-2E1F01D19B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779" y="2426197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5EC4308-1195-47F4-A415-8637701ADF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779" y="2801192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E583185-DBE3-45E6-B367-B88C50A91C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31913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0B472BE4-F051-416A-AFCF-53E847C3E5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4627" y="5249132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F4A7512-D4D0-4D2E-A300-C5EE0AC2EC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94627" y="5624127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7CBE80F1-F6E2-416E-9F4A-EBE15E0F94A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038065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9A76D07-863C-4818-9D9C-99B8F83B8F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0779" y="5248569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2CAEC7-C513-41B6-9F77-3D5481F849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0779" y="5623564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03895-E987-4148-AB13-798D65CB7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2238083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897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64182B-9BBA-4B44-BC53-045107E9371D}"/>
              </a:ext>
            </a:extLst>
          </p:cNvPr>
          <p:cNvSpPr/>
          <p:nvPr userDrawn="1"/>
        </p:nvSpPr>
        <p:spPr>
          <a:xfrm>
            <a:off x="2754086" y="0"/>
            <a:ext cx="9437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A1795-FD62-4E99-989E-A14C0571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5EE35-717E-4E9F-A75B-366341B3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606A6-DC50-4DDF-8621-3D530D52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DE112EE-5EA4-49AF-8AF9-754D30C14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845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210BF0-55FD-4D41-9458-4492BAD292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495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739369F-4EDD-4B19-8395-084759667B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7495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72E3657-9D29-484E-819B-67EA4ADC47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5879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E59867B-1A93-4A9B-9C2E-AE7B5FCF5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529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0192BD-CD3C-44D3-9A9A-8782B80F7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529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E378BE-4D71-48F2-BA16-CCF8158EF7E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5913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0F28DC9-C26A-4D42-8BFA-540BB696E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7563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642AD6D-085C-424D-B340-7731A4F95D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7563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9CD02B3D-3B05-4CE4-98EF-4772E813751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59471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58AF150-35C5-4E99-97F8-798A80E52A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75977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02EB253-A55A-4EC6-A5A8-ABACCF75D0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75977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1A02BB49-28DB-48E5-8959-D36C984030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845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3C6BE33-794C-464D-886A-DB31DC137B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495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1088B84-C9AE-4E0F-BE0B-7691872F78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7495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EC807298-9742-4D0C-86D4-A25C5ED3069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85879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B94081A-B2B7-439C-B7CA-91A63FB88D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529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75898E2-098E-4BDE-8BA8-C1D0755D7E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7529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B78526-379C-43C5-ABE7-2F184FC309A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95913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AA9378E-4336-4D84-9033-052E57D547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563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AF0D6AA-392E-489E-8457-370F653057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563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515D701A-667D-41D8-B25B-72B088C7E9E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059471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0AB2C67-89B8-459B-BB18-3655BA5AB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75977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8DB254D-C387-4A49-A475-DA300A7131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75977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C00339E-E516-47A3-98FD-790448864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332219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01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16B3E-BF5D-4CBE-AA15-FEAD2B0B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6F15C-2031-4B28-91FF-8532EFEE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47681-AA55-4F94-8741-812FB362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B5880F-F841-4DE6-B266-C373510AF249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88B7164-58B7-4BB5-998B-0E7F664D92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62550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CB6F5B2-F117-4AD5-9C54-96006D152F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226739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0636773-D205-448C-8DD8-8BBC3AFC25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857430" y="3063181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CD4F0A7-B003-44EA-AD28-A4B13CCE89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8520742" y="3063180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CEEA233-6913-4525-8B47-39C2814EEF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18C63E6-2425-4D8D-99C9-99B35F978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EB3CF35-C4EC-42DA-B265-89015DF035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06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1B05A3F-5647-4FA8-AAB1-0438B6F6DD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606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7059F7A-88D8-4E2F-A6F4-6CF5F194D5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190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B25228C-31FC-4E25-80B1-8FAD0909BE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190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3BCA350-B685-4ADC-9FC8-2318072976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04516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75319BC-EF3B-4B55-9663-E04ED5DBC8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04516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10C144-C9A1-43BD-9C8A-183A065E2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694" y="658420"/>
            <a:ext cx="347273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60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6E7A44-0539-4C8E-ABEB-E56B131C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9326" y="2152651"/>
            <a:ext cx="6162674" cy="2909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0CB7D0-0851-45AD-932F-0A0BD59CCB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66726"/>
            <a:ext cx="6848474" cy="6391274"/>
          </a:xfrm>
          <a:custGeom>
            <a:avLst/>
            <a:gdLst>
              <a:gd name="connsiteX0" fmla="*/ 0 w 6848474"/>
              <a:gd name="connsiteY0" fmla="*/ 0 h 6391274"/>
              <a:gd name="connsiteX1" fmla="*/ 6848474 w 6848474"/>
              <a:gd name="connsiteY1" fmla="*/ 0 h 6391274"/>
              <a:gd name="connsiteX2" fmla="*/ 6848474 w 6848474"/>
              <a:gd name="connsiteY2" fmla="*/ 1685925 h 6391274"/>
              <a:gd name="connsiteX3" fmla="*/ 6029325 w 6848474"/>
              <a:gd name="connsiteY3" fmla="*/ 1685925 h 6391274"/>
              <a:gd name="connsiteX4" fmla="*/ 6029325 w 6848474"/>
              <a:gd name="connsiteY4" fmla="*/ 4595813 h 6391274"/>
              <a:gd name="connsiteX5" fmla="*/ 6848474 w 6848474"/>
              <a:gd name="connsiteY5" fmla="*/ 4595813 h 6391274"/>
              <a:gd name="connsiteX6" fmla="*/ 6848474 w 6848474"/>
              <a:gd name="connsiteY6" fmla="*/ 6391274 h 6391274"/>
              <a:gd name="connsiteX7" fmla="*/ 0 w 6848474"/>
              <a:gd name="connsiteY7" fmla="*/ 6391274 h 639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8474" h="6391274">
                <a:moveTo>
                  <a:pt x="0" y="0"/>
                </a:moveTo>
                <a:lnTo>
                  <a:pt x="6848474" y="0"/>
                </a:lnTo>
                <a:lnTo>
                  <a:pt x="6848474" y="1685925"/>
                </a:lnTo>
                <a:lnTo>
                  <a:pt x="6029325" y="1685925"/>
                </a:lnTo>
                <a:lnTo>
                  <a:pt x="6029325" y="4595813"/>
                </a:lnTo>
                <a:lnTo>
                  <a:pt x="6848474" y="4595813"/>
                </a:lnTo>
                <a:lnTo>
                  <a:pt x="6848474" y="6391274"/>
                </a:lnTo>
                <a:lnTo>
                  <a:pt x="0" y="63912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0B0C-9F99-4C31-993B-EB072ABA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CDF4-F0E3-4D07-89C6-5ABCCDDD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DA5F-715E-4514-9476-437B3EB0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D38E0F-D52F-4777-9D68-D30CB3B8C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4625" y="2624137"/>
            <a:ext cx="5172075" cy="2033588"/>
          </a:xfrm>
        </p:spPr>
        <p:txBody>
          <a:bodyPr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083E92-8775-41F5-A992-0786A4081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2272" y="671808"/>
            <a:ext cx="3661528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62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02A0C2-BC21-4E10-B50C-353B8CBD7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4985" y="1057275"/>
            <a:ext cx="6015990" cy="3457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548780-9B3B-47BB-AA7B-928FA50A6A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57275"/>
            <a:ext cx="12191999" cy="5295900"/>
          </a:xfrm>
          <a:custGeom>
            <a:avLst/>
            <a:gdLst>
              <a:gd name="connsiteX0" fmla="*/ 0 w 12191999"/>
              <a:gd name="connsiteY0" fmla="*/ 0 h 5295900"/>
              <a:gd name="connsiteX1" fmla="*/ 514985 w 12191999"/>
              <a:gd name="connsiteY1" fmla="*/ 0 h 5295900"/>
              <a:gd name="connsiteX2" fmla="*/ 514985 w 12191999"/>
              <a:gd name="connsiteY2" fmla="*/ 3457576 h 5295900"/>
              <a:gd name="connsiteX3" fmla="*/ 6530975 w 12191999"/>
              <a:gd name="connsiteY3" fmla="*/ 3457576 h 5295900"/>
              <a:gd name="connsiteX4" fmla="*/ 6530975 w 12191999"/>
              <a:gd name="connsiteY4" fmla="*/ 0 h 5295900"/>
              <a:gd name="connsiteX5" fmla="*/ 12191999 w 12191999"/>
              <a:gd name="connsiteY5" fmla="*/ 0 h 5295900"/>
              <a:gd name="connsiteX6" fmla="*/ 12191999 w 12191999"/>
              <a:gd name="connsiteY6" fmla="*/ 5295900 h 5295900"/>
              <a:gd name="connsiteX7" fmla="*/ 0 w 12191999"/>
              <a:gd name="connsiteY7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295900">
                <a:moveTo>
                  <a:pt x="0" y="0"/>
                </a:moveTo>
                <a:lnTo>
                  <a:pt x="514985" y="0"/>
                </a:lnTo>
                <a:lnTo>
                  <a:pt x="514985" y="3457576"/>
                </a:lnTo>
                <a:lnTo>
                  <a:pt x="6530975" y="3457576"/>
                </a:lnTo>
                <a:lnTo>
                  <a:pt x="6530975" y="0"/>
                </a:lnTo>
                <a:lnTo>
                  <a:pt x="12191999" y="0"/>
                </a:lnTo>
                <a:lnTo>
                  <a:pt x="12191999" y="5295900"/>
                </a:lnTo>
                <a:lnTo>
                  <a:pt x="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958E2-130A-401C-B53D-DCC76962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78FE4-D7D1-40CE-9190-C68702FE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C4996-95A4-4EC0-BF6E-7C2FACB7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332CD16-89CC-43FA-B7BF-06786B4648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354" y="1547271"/>
            <a:ext cx="5172932" cy="258127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7734DB-D9FF-4945-91EF-DB146D834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2250" y="762308"/>
            <a:ext cx="5783657" cy="6659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69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FB6A2A-F24A-4E64-A207-404C8CC7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0600" y="2132410"/>
            <a:ext cx="3581400" cy="2316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E19EA-E986-4004-8C5B-712009E7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12B16-8A8E-4099-ACE3-946220C6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8AF2A-C932-41B3-957E-9888020C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D0C286-3FF6-4839-AE38-6F404BF056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66725"/>
            <a:ext cx="7834312" cy="5924550"/>
          </a:xfrm>
          <a:custGeom>
            <a:avLst/>
            <a:gdLst>
              <a:gd name="connsiteX0" fmla="*/ 7834312 w 7834312"/>
              <a:gd name="connsiteY0" fmla="*/ 0 h 5924550"/>
              <a:gd name="connsiteX1" fmla="*/ 0 w 7834312"/>
              <a:gd name="connsiteY1" fmla="*/ 0 h 5924550"/>
              <a:gd name="connsiteX2" fmla="*/ 0 w 7834312"/>
              <a:gd name="connsiteY2" fmla="*/ 1665685 h 5924550"/>
              <a:gd name="connsiteX3" fmla="*/ 1033462 w 7834312"/>
              <a:gd name="connsiteY3" fmla="*/ 1665685 h 5924550"/>
              <a:gd name="connsiteX4" fmla="*/ 1033462 w 7834312"/>
              <a:gd name="connsiteY4" fmla="*/ 3982640 h 5924550"/>
              <a:gd name="connsiteX5" fmla="*/ 0 w 7834312"/>
              <a:gd name="connsiteY5" fmla="*/ 3982640 h 5924550"/>
              <a:gd name="connsiteX6" fmla="*/ 0 w 7834312"/>
              <a:gd name="connsiteY6" fmla="*/ 5924550 h 5924550"/>
              <a:gd name="connsiteX7" fmla="*/ 7834312 w 7834312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4312" h="5924550">
                <a:moveTo>
                  <a:pt x="7834312" y="0"/>
                </a:moveTo>
                <a:lnTo>
                  <a:pt x="0" y="0"/>
                </a:lnTo>
                <a:lnTo>
                  <a:pt x="0" y="1665685"/>
                </a:lnTo>
                <a:lnTo>
                  <a:pt x="1033462" y="1665685"/>
                </a:lnTo>
                <a:lnTo>
                  <a:pt x="1033462" y="3982640"/>
                </a:lnTo>
                <a:lnTo>
                  <a:pt x="0" y="3982640"/>
                </a:lnTo>
                <a:lnTo>
                  <a:pt x="0" y="5924550"/>
                </a:lnTo>
                <a:lnTo>
                  <a:pt x="7834312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038514-112A-4AE2-BA52-286C38492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0675" y="2579352"/>
            <a:ext cx="2381250" cy="14230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27393D-ACFC-4AC9-93A3-FE24F0D12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129259" y="3009387"/>
            <a:ext cx="4138612" cy="5629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63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760CB-267C-4B96-8D93-EA775230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F8915-ABFD-4CAE-AC61-1E1B2B1C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7218A-692D-4EB0-817E-60AFD432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A4AB60-E1AB-4239-BFC7-C10A235B1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0899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3300DCB-9114-4ADF-8664-EFDD2C7A6E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2139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69E913-93AE-4878-BA45-C2A83F5AC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683183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306DC8-5642-4A13-B67A-9BF5A74DB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367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C0CA179-9852-4BA8-8E7D-8C5F43775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5159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51735A5-9931-4467-9BBD-D622219F38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5159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467CBB-A84A-4371-9C2F-3BD718122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5159" y="4697520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96B9F0-428C-454F-A050-D0D8E87142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5159" y="431801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BEB11F1-0872-4500-8CBB-63D9F6BBA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9832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D1E8BAA-941F-4D25-92A6-7E9A2C3664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89832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E5E59-1A85-4D6C-9DFC-E288DD5ABE98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B2D7D-08A6-4C69-B43C-2288E5BBD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58420"/>
            <a:ext cx="640885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FDE121-67A1-407B-A6E2-D5B255A4F712}"/>
              </a:ext>
            </a:extLst>
          </p:cNvPr>
          <p:cNvSpPr/>
          <p:nvPr userDrawn="1"/>
        </p:nvSpPr>
        <p:spPr>
          <a:xfrm>
            <a:off x="1282168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C2B05-C32D-4F66-8BDA-0F4824844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575672" y="4121035"/>
            <a:ext cx="3337712" cy="63919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AE0851-B0C9-475B-8AD9-7C6A141FDD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14645" y="758825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254E01-FD47-43F3-A74C-720A0EA4C2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4645" y="138820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B911B77-02F4-42D2-8639-A3F7EAFB7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4645" y="1767713"/>
            <a:ext cx="3281555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FBF118A-5599-4A55-9939-8075D74851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14645" y="3251858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6BB17E-99F0-43A3-99AA-F92869531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645" y="3866925"/>
            <a:ext cx="3281555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34F74CA-3E2F-4F3A-BE25-F8D95721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645" y="4248925"/>
            <a:ext cx="3281555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B5A383D6-9A09-46E4-8DD5-684C3B04E1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7157" y="773142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6D712C8-D0F1-407A-AAC4-D86C1FDDC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244" y="1388209"/>
            <a:ext cx="328155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1C731A4-58E7-4726-BFC7-23260BCD6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2244" y="1767713"/>
            <a:ext cx="3281556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33CF28F-2EF0-4DE6-AD35-043AAA87EE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72244" y="3237794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98ABB59-CA95-470C-A29D-627B16E69E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2244" y="3866925"/>
            <a:ext cx="3281556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571488-55CE-40DF-84B6-A5166E2BEF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2244" y="4248925"/>
            <a:ext cx="3281556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15CF3-8EFD-40BC-B749-25F401BC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B08D-5054-4577-AA1B-BA9D87CF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F9931-2A77-46BF-822E-D503CEA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93F3E0E-712E-4821-A89E-6727BD3825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311D2-47FE-44C1-9B1C-179CAA33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FF648-B296-4801-91A9-A6868BFA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4D7C8-0561-4530-BCD5-AB0BB197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50F7E33-83E1-4951-9CEC-14866D6A3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135" y="2759613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01B4AA-8A2C-488B-A306-BC09BA1C6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8135" y="2176946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79840D9-3F3D-4DFB-9592-867BB8CA1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5966" y="2759613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FBC7C-0887-40D8-93DA-CBE9F58B1C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5966" y="2176946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C60B52-4450-4317-A5DF-A3E617C12A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135" y="4712146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F1DE6B-CBDA-40EB-A055-4FDC09ACC6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8135" y="4129479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9593E99-8D88-45AD-83AF-7F7F9AB693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5966" y="4712146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823CC-CA7F-4F5B-B442-48A3969693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45966" y="4129479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87501-8949-4796-90C5-50D20B54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411" y="941112"/>
            <a:ext cx="6074545" cy="639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0A3F71-78A0-4742-B701-4A1489F5A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69108"/>
            <a:ext cx="4243755" cy="20771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B7E97A-4B46-429D-80E3-5A2E689EF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0375" y="466724"/>
            <a:ext cx="9191625" cy="6391275"/>
          </a:xfrm>
          <a:custGeom>
            <a:avLst/>
            <a:gdLst>
              <a:gd name="connsiteX0" fmla="*/ 0 w 9191625"/>
              <a:gd name="connsiteY0" fmla="*/ 0 h 6391275"/>
              <a:gd name="connsiteX1" fmla="*/ 9191625 w 9191625"/>
              <a:gd name="connsiteY1" fmla="*/ 0 h 6391275"/>
              <a:gd name="connsiteX2" fmla="*/ 9191625 w 9191625"/>
              <a:gd name="connsiteY2" fmla="*/ 6391275 h 6391275"/>
              <a:gd name="connsiteX3" fmla="*/ 0 w 9191625"/>
              <a:gd name="connsiteY3" fmla="*/ 6391275 h 6391275"/>
              <a:gd name="connsiteX4" fmla="*/ 0 w 9191625"/>
              <a:gd name="connsiteY4" fmla="*/ 4779506 h 6391275"/>
              <a:gd name="connsiteX5" fmla="*/ 1243380 w 9191625"/>
              <a:gd name="connsiteY5" fmla="*/ 4779506 h 6391275"/>
              <a:gd name="connsiteX6" fmla="*/ 1243380 w 9191625"/>
              <a:gd name="connsiteY6" fmla="*/ 2702384 h 6391275"/>
              <a:gd name="connsiteX7" fmla="*/ 0 w 9191625"/>
              <a:gd name="connsiteY7" fmla="*/ 2702384 h 639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1625" h="6391275">
                <a:moveTo>
                  <a:pt x="0" y="0"/>
                </a:moveTo>
                <a:lnTo>
                  <a:pt x="9191625" y="0"/>
                </a:lnTo>
                <a:lnTo>
                  <a:pt x="9191625" y="6391275"/>
                </a:lnTo>
                <a:lnTo>
                  <a:pt x="0" y="6391275"/>
                </a:lnTo>
                <a:lnTo>
                  <a:pt x="0" y="4779506"/>
                </a:lnTo>
                <a:lnTo>
                  <a:pt x="1243380" y="4779506"/>
                </a:lnTo>
                <a:lnTo>
                  <a:pt x="1243380" y="2702384"/>
                </a:lnTo>
                <a:lnTo>
                  <a:pt x="0" y="27023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9D5F7-4F29-467D-8261-4E075BB2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C6787-293A-4CC2-A2D2-E2881CC6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1C36F-4448-4279-8552-28C42EC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CB8AC8A-361C-4A01-AEB1-112BEAC48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133" y="3384898"/>
            <a:ext cx="3519487" cy="158839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47092-EAA4-4108-A528-108AD1F9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518" y="2211168"/>
            <a:ext cx="5829300" cy="6620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0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FABFC7-4108-49F4-A75A-5AB472AA2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47139"/>
            <a:ext cx="12192000" cy="11637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62CB3A-11BC-4C5C-B53D-B965CFA2B6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3544135 h 5924550"/>
              <a:gd name="connsiteX1" fmla="*/ 11258550 w 11258550"/>
              <a:gd name="connsiteY1" fmla="*/ 3544135 h 5924550"/>
              <a:gd name="connsiteX2" fmla="*/ 11258550 w 11258550"/>
              <a:gd name="connsiteY2" fmla="*/ 5924550 h 5924550"/>
              <a:gd name="connsiteX3" fmla="*/ 0 w 11258550"/>
              <a:gd name="connsiteY3" fmla="*/ 5924550 h 5924550"/>
              <a:gd name="connsiteX4" fmla="*/ 0 w 11258550"/>
              <a:gd name="connsiteY4" fmla="*/ 0 h 5924550"/>
              <a:gd name="connsiteX5" fmla="*/ 11258550 w 11258550"/>
              <a:gd name="connsiteY5" fmla="*/ 0 h 5924550"/>
              <a:gd name="connsiteX6" fmla="*/ 11258550 w 11258550"/>
              <a:gd name="connsiteY6" fmla="*/ 2380414 h 5924550"/>
              <a:gd name="connsiteX7" fmla="*/ 0 w 11258550"/>
              <a:gd name="connsiteY7" fmla="*/ 2380414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3544135"/>
                </a:moveTo>
                <a:lnTo>
                  <a:pt x="11258550" y="3544135"/>
                </a:lnTo>
                <a:lnTo>
                  <a:pt x="11258550" y="5924550"/>
                </a:lnTo>
                <a:lnTo>
                  <a:pt x="0" y="5924550"/>
                </a:lnTo>
                <a:close/>
                <a:moveTo>
                  <a:pt x="0" y="0"/>
                </a:moveTo>
                <a:lnTo>
                  <a:pt x="11258550" y="0"/>
                </a:lnTo>
                <a:lnTo>
                  <a:pt x="11258550" y="2380414"/>
                </a:lnTo>
                <a:lnTo>
                  <a:pt x="0" y="23804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EBBDF-3A3F-40FD-9752-1D92BFAD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38" y="3001020"/>
            <a:ext cx="8412524" cy="938559"/>
          </a:xfrm>
        </p:spPr>
        <p:txBody>
          <a:bodyPr/>
          <a:lstStyle>
            <a:lvl1pPr algn="ctr">
              <a:defRPr sz="5000" spc="100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623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7E51-8279-450D-ABC2-889F91AD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52AC3-8AAB-49A9-8BB4-9A82193F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2EBEF-1685-466C-9FC9-D1A2D4A6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60F31D-8187-4BBF-807F-BCD7628363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466725"/>
            <a:ext cx="6096000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1D3AC4-50E4-442B-88DA-99E01D461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4200" y="2183098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A1C8C7-E942-4381-8DFB-35C0D375D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1632228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19FB69F-436E-4680-805E-129656D1FC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4200" y="3732794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EEFB823-5D40-4C5F-8E5C-8DA545963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200" y="3181924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7A70DDF-2854-466D-AE9A-7AA7BF32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4200" y="5307885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6C41E82-34D6-471D-81E8-FCA62C7F22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00" y="4757015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E1AE8-90BE-4DE3-93E9-B997D48F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3162" y="668924"/>
            <a:ext cx="6041908" cy="6420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05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FB566-AB0F-4A84-A379-5B7A132A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B01EE-E344-461A-85A0-3AA7F83A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9A25E-2DC1-49B1-A962-EFCDB81F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8D9ED-15C8-4EA0-B95F-CFD1BAF0A5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75743"/>
            <a:ext cx="6475268" cy="5915532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EF9385-3B06-4216-9420-A91190C6B7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91419" y="1125633"/>
            <a:ext cx="2937452" cy="11926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01ADD07-F155-4B1F-B204-2284F699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91419" y="74612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29012F5-57FB-4F6F-8FF8-DBA65EC1E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1419" y="4716842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F8E7E45-85D4-40EE-836F-76055F0F8E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91419" y="4337338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315DB3C-D2E4-4310-8A18-71457CBD7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91419" y="2964253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8DBA9F3-328C-4BAE-A2E1-0FBFE3A476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1419" y="258474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7365-7137-471F-BFE9-2F6C36293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914546" y="3092260"/>
            <a:ext cx="5719734" cy="682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739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826315-2B7F-4C57-86AC-F861837D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E89F0-5C7D-4785-9E27-B2AC9192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B7DCF-7168-4376-8641-10965E65A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98FEF-9751-417B-82B2-BBAD07665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5753"/>
            <a:ext cx="41148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CE99-0833-4AF7-954F-3E4BD5F9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 cap="all" spc="200" baseline="0">
          <a:ln w="19050">
            <a:solidFill>
              <a:schemeClr val="accent1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medicare.gov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healthcare.gov/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meehan@fortlauderdale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hyperlink" Target="mailto:yagenor@fortlauderdale.g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hyperlink" Target="mailto:Healthyliving@fortlauderdale.gov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://www.fortlauderdale.gov/benefi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eo 17" title="Sunglasses on the sand">
            <a:hlinkClick r:id="" action="ppaction://media"/>
            <a:extLst>
              <a:ext uri="{FF2B5EF4-FFF2-40B4-BE49-F238E27FC236}">
                <a16:creationId xmlns:a16="http://schemas.microsoft.com/office/drawing/2014/main" id="{367CA60D-F1BE-1FE8-48DF-BEBC0349E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49020275-58F0-4491-8E8A-0A2AD5ED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0544"/>
            <a:ext cx="12191999" cy="1108839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155463"/>
                </a:solidFill>
                <a:effectLst>
                  <a:outerShdw blurRad="50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RETIREE Benefits</a:t>
            </a:r>
          </a:p>
        </p:txBody>
      </p:sp>
      <p:pic>
        <p:nvPicPr>
          <p:cNvPr id="4" name="Picture 4" descr="C:\Job Data\Logos\C\City Logo Gold Circle_seal only_96dpi.png">
            <a:extLst>
              <a:ext uri="{FF2B5EF4-FFF2-40B4-BE49-F238E27FC236}">
                <a16:creationId xmlns:a16="http://schemas.microsoft.com/office/drawing/2014/main" id="{AEE5EB7D-8C88-4944-1459-261E05EF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" y="1553001"/>
            <a:ext cx="456957" cy="45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EB447-846D-EF5A-E300-4DCD96BC9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8" b="100000" l="0" r="96667">
                        <a14:foregroundMark x1="6111" y1="45923" x2="90556" y2="45923"/>
                        <a14:foregroundMark x1="9444" y1="58798" x2="92778" y2="55365"/>
                        <a14:foregroundMark x1="12778" y1="69099" x2="86111" y2="65665"/>
                        <a14:foregroundMark x1="18333" y1="75966" x2="83889" y2="74249"/>
                        <a14:foregroundMark x1="8333" y1="61803" x2="24444" y2="78970"/>
                        <a14:foregroundMark x1="59444" y1="93562" x2="89444" y2="58798"/>
                        <a14:foregroundMark x1="30556" y1="77682" x2="32222" y2="90558"/>
                        <a14:foregroundMark x1="33333" y1="92275" x2="36667" y2="94421"/>
                        <a14:foregroundMark x1="65556" y1="90987" x2="70556" y2="87124"/>
                        <a14:foregroundMark x1="63889" y1="92704" x2="73333" y2="87983"/>
                        <a14:foregroundMark x1="7778" y1="61803" x2="18333" y2="77682"/>
                        <a14:foregroundMark x1="91111" y1="62661" x2="82222" y2="78541"/>
                        <a14:foregroundMark x1="95556" y1="43777" x2="91667" y2="57511"/>
                        <a14:backgroundMark x1="3333" y1="67382" x2="17222" y2="91845"/>
                        <a14:backgroundMark x1="94444" y1="67382" x2="76111" y2="91845"/>
                        <a14:backgroundMark x1="6667" y1="60944" x2="18333" y2="81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799" y="2086708"/>
            <a:ext cx="404912" cy="47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le 19">
            <a:extLst>
              <a:ext uri="{FF2B5EF4-FFF2-40B4-BE49-F238E27FC236}">
                <a16:creationId xmlns:a16="http://schemas.microsoft.com/office/drawing/2014/main" id="{F7CF160F-28AE-3561-63DE-1CEDE06BC7A5}"/>
              </a:ext>
            </a:extLst>
          </p:cNvPr>
          <p:cNvSpPr txBox="1">
            <a:spLocks/>
          </p:cNvSpPr>
          <p:nvPr/>
        </p:nvSpPr>
        <p:spPr>
          <a:xfrm>
            <a:off x="-1" y="5323640"/>
            <a:ext cx="12191999" cy="475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ln w="19050">
                  <a:solidFill>
                    <a:schemeClr val="accent6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44646B"/>
                </a:solidFill>
                <a:effectLst>
                  <a:outerShdw blurRad="50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City of Fort Lauderdale</a:t>
            </a:r>
          </a:p>
        </p:txBody>
      </p:sp>
    </p:spTree>
    <p:extLst>
      <p:ext uri="{BB962C8B-B14F-4D97-AF65-F5344CB8AC3E}">
        <p14:creationId xmlns:p14="http://schemas.microsoft.com/office/powerpoint/2010/main" val="24090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DD406C-748C-84BE-95FF-6752B75DEC96}"/>
              </a:ext>
            </a:extLst>
          </p:cNvPr>
          <p:cNvSpPr/>
          <p:nvPr/>
        </p:nvSpPr>
        <p:spPr>
          <a:xfrm>
            <a:off x="7814881" y="-9387"/>
            <a:ext cx="4384207" cy="2519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0" y="215235"/>
            <a:ext cx="12192002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6" y="535788"/>
            <a:ext cx="10006566" cy="639192"/>
          </a:xfrm>
        </p:spPr>
        <p:txBody>
          <a:bodyPr/>
          <a:lstStyle/>
          <a:p>
            <a:r>
              <a:rPr lang="en-US" dirty="0"/>
              <a:t>DENTAL insurance rates (</a:t>
            </a:r>
            <a:r>
              <a:rPr lang="en-US" dirty="0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675624A-DDC2-F680-7FCD-E624965E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0" y="258345"/>
            <a:ext cx="958738" cy="992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535492-FF9B-C369-9EBC-C6D9E3BC3166}"/>
              </a:ext>
            </a:extLst>
          </p:cNvPr>
          <p:cNvSpPr/>
          <p:nvPr/>
        </p:nvSpPr>
        <p:spPr>
          <a:xfrm>
            <a:off x="407060" y="1502460"/>
            <a:ext cx="6993673" cy="4664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9BCAB27-9886-C685-0334-38A6AED8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CE08F41-ED8B-1884-18B7-021BAA9B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54" y="2049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87A3A1-3A24-92BC-E0A0-B53635C6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1419"/>
              </p:ext>
            </p:extLst>
          </p:nvPr>
        </p:nvGraphicFramePr>
        <p:xfrm>
          <a:off x="6091581" y="1710273"/>
          <a:ext cx="5951768" cy="4798458"/>
        </p:xfrm>
        <a:graphic>
          <a:graphicData uri="http://schemas.openxmlformats.org/drawingml/2006/table">
            <a:tbl>
              <a:tblPr/>
              <a:tblGrid>
                <a:gridCol w="3655596">
                  <a:extLst>
                    <a:ext uri="{9D8B030D-6E8A-4147-A177-3AD203B41FA5}">
                      <a16:colId xmlns:a16="http://schemas.microsoft.com/office/drawing/2014/main" val="1416991134"/>
                    </a:ext>
                  </a:extLst>
                </a:gridCol>
                <a:gridCol w="2296172">
                  <a:extLst>
                    <a:ext uri="{9D8B030D-6E8A-4147-A177-3AD203B41FA5}">
                      <a16:colId xmlns:a16="http://schemas.microsoft.com/office/drawing/2014/main" val="3148587701"/>
                    </a:ext>
                  </a:extLst>
                </a:gridCol>
              </a:tblGrid>
              <a:tr h="107485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Dental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IAFF PPO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81781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Only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$33.36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90265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Spouse/DP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$60.98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8601"/>
                  </a:ext>
                </a:extLst>
              </a:tr>
              <a:tr h="107485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 Child(ren)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$54.07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31908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$95.54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3828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9AB60986-97B2-8CDD-23CF-62324EE5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29" y="1376463"/>
            <a:ext cx="16004071" cy="66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Doctor holding light">
            <a:extLst>
              <a:ext uri="{FF2B5EF4-FFF2-40B4-BE49-F238E27FC236}">
                <a16:creationId xmlns:a16="http://schemas.microsoft.com/office/drawing/2014/main" id="{EF08666D-5C48-6D08-A0E9-06F9AD13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5943" y="1443276"/>
            <a:ext cx="7103435" cy="47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3AD5DA-7BE3-05F7-D528-D207C5411D33}"/>
              </a:ext>
            </a:extLst>
          </p:cNvPr>
          <p:cNvSpPr/>
          <p:nvPr/>
        </p:nvSpPr>
        <p:spPr>
          <a:xfrm>
            <a:off x="-1" y="495809"/>
            <a:ext cx="12192000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927" y="683075"/>
            <a:ext cx="10699037" cy="639192"/>
          </a:xfrm>
        </p:spPr>
        <p:txBody>
          <a:bodyPr/>
          <a:lstStyle/>
          <a:p>
            <a:r>
              <a:rPr lang="en-US" dirty="0"/>
              <a:t>vision insurance CORE PLAN (</a:t>
            </a:r>
            <a:r>
              <a:rPr lang="en-US" dirty="0" err="1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AF8DB4-AC2A-B929-757E-7B326039E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256975"/>
              </p:ext>
            </p:extLst>
          </p:nvPr>
        </p:nvGraphicFramePr>
        <p:xfrm>
          <a:off x="252285" y="2278615"/>
          <a:ext cx="11687429" cy="296323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298145">
                  <a:extLst>
                    <a:ext uri="{9D8B030D-6E8A-4147-A177-3AD203B41FA5}">
                      <a16:colId xmlns:a16="http://schemas.microsoft.com/office/drawing/2014/main" val="509621002"/>
                    </a:ext>
                  </a:extLst>
                </a:gridCol>
                <a:gridCol w="4087692">
                  <a:extLst>
                    <a:ext uri="{9D8B030D-6E8A-4147-A177-3AD203B41FA5}">
                      <a16:colId xmlns:a16="http://schemas.microsoft.com/office/drawing/2014/main" val="940309000"/>
                    </a:ext>
                  </a:extLst>
                </a:gridCol>
                <a:gridCol w="3301592">
                  <a:extLst>
                    <a:ext uri="{9D8B030D-6E8A-4147-A177-3AD203B41FA5}">
                      <a16:colId xmlns:a16="http://schemas.microsoft.com/office/drawing/2014/main" val="3252013748"/>
                    </a:ext>
                  </a:extLst>
                </a:gridCol>
              </a:tblGrid>
              <a:tr h="5926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In-Network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103563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Eye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1x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45919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Lenses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1x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$25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75152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1x every other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$130 retail allowance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61743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Contacts (in lieu of glasses)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Up to 4 boxes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$25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2268"/>
                  </a:ext>
                </a:extLst>
              </a:tr>
            </a:tbl>
          </a:graphicData>
        </a:graphic>
      </p:graphicFrame>
      <p:pic>
        <p:nvPicPr>
          <p:cNvPr id="8" name="Graphic 7" descr="Low Vision outline">
            <a:extLst>
              <a:ext uri="{FF2B5EF4-FFF2-40B4-BE49-F238E27FC236}">
                <a16:creationId xmlns:a16="http://schemas.microsoft.com/office/drawing/2014/main" id="{87A387DA-2124-B172-8F9F-A028D078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494" y="721683"/>
            <a:ext cx="561976" cy="561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orking with VSP">
            <a:extLst>
              <a:ext uri="{FF2B5EF4-FFF2-40B4-BE49-F238E27FC236}">
                <a16:creationId xmlns:a16="http://schemas.microsoft.com/office/drawing/2014/main" id="{F36D1644-3BE3-9A33-6520-77AB784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5" y="5941800"/>
            <a:ext cx="2824035" cy="8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913B2-A9D2-BEE1-E483-B7AF935B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B1EDC-C772-8422-16EB-7FC9E359904C}"/>
              </a:ext>
            </a:extLst>
          </p:cNvPr>
          <p:cNvSpPr/>
          <p:nvPr/>
        </p:nvSpPr>
        <p:spPr>
          <a:xfrm>
            <a:off x="1" y="457201"/>
            <a:ext cx="12192000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5556DCD3-3E16-49BD-AC31-54F8D56C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214" y="718450"/>
            <a:ext cx="9773569" cy="639192"/>
          </a:xfrm>
        </p:spPr>
        <p:txBody>
          <a:bodyPr/>
          <a:lstStyle/>
          <a:p>
            <a:r>
              <a:rPr lang="en-US" dirty="0"/>
              <a:t>vision insurance Buy-UP (</a:t>
            </a:r>
            <a:r>
              <a:rPr lang="en-US" dirty="0" err="1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DCEDC1-1AF9-9796-B645-010D4D2AB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96293"/>
              </p:ext>
            </p:extLst>
          </p:nvPr>
        </p:nvGraphicFramePr>
        <p:xfrm>
          <a:off x="252285" y="2278615"/>
          <a:ext cx="11687429" cy="331546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298145">
                  <a:extLst>
                    <a:ext uri="{9D8B030D-6E8A-4147-A177-3AD203B41FA5}">
                      <a16:colId xmlns:a16="http://schemas.microsoft.com/office/drawing/2014/main" val="509621002"/>
                    </a:ext>
                  </a:extLst>
                </a:gridCol>
                <a:gridCol w="4087692">
                  <a:extLst>
                    <a:ext uri="{9D8B030D-6E8A-4147-A177-3AD203B41FA5}">
                      <a16:colId xmlns:a16="http://schemas.microsoft.com/office/drawing/2014/main" val="940309000"/>
                    </a:ext>
                  </a:extLst>
                </a:gridCol>
                <a:gridCol w="3301592">
                  <a:extLst>
                    <a:ext uri="{9D8B030D-6E8A-4147-A177-3AD203B41FA5}">
                      <a16:colId xmlns:a16="http://schemas.microsoft.com/office/drawing/2014/main" val="3252013748"/>
                    </a:ext>
                  </a:extLst>
                </a:gridCol>
              </a:tblGrid>
              <a:tr h="5926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In-Network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103563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Eye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1x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45919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Lenses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1x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$25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75152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1x every other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$260 retail allowance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61743"/>
                  </a:ext>
                </a:extLst>
              </a:tr>
              <a:tr h="592647">
                <a:tc>
                  <a:txBody>
                    <a:bodyPr/>
                    <a:lstStyle/>
                    <a:p>
                      <a:r>
                        <a:rPr lang="en-US" sz="2800" dirty="0"/>
                        <a:t>Contacts (in lieu of glasses)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Up to 8 boxes every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2268"/>
                  </a:ext>
                </a:extLst>
              </a:tr>
            </a:tbl>
          </a:graphicData>
        </a:graphic>
      </p:graphicFrame>
      <p:pic>
        <p:nvPicPr>
          <p:cNvPr id="8" name="Graphic 7" descr="Low Vision outline">
            <a:extLst>
              <a:ext uri="{FF2B5EF4-FFF2-40B4-BE49-F238E27FC236}">
                <a16:creationId xmlns:a16="http://schemas.microsoft.com/office/drawing/2014/main" id="{A29C6215-2EDA-6874-E38C-E50451E2E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544" y="683075"/>
            <a:ext cx="561976" cy="561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orking with VSP">
            <a:extLst>
              <a:ext uri="{FF2B5EF4-FFF2-40B4-BE49-F238E27FC236}">
                <a16:creationId xmlns:a16="http://schemas.microsoft.com/office/drawing/2014/main" id="{D969A6AD-CA09-07E9-C449-AF13FA76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5" y="5941800"/>
            <a:ext cx="2824035" cy="8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DD406C-748C-84BE-95FF-6752B75DEC96}"/>
              </a:ext>
            </a:extLst>
          </p:cNvPr>
          <p:cNvSpPr/>
          <p:nvPr/>
        </p:nvSpPr>
        <p:spPr>
          <a:xfrm>
            <a:off x="7814881" y="-9387"/>
            <a:ext cx="4384207" cy="2519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0" y="215235"/>
            <a:ext cx="12192002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6" y="535788"/>
            <a:ext cx="10006566" cy="639192"/>
          </a:xfrm>
        </p:spPr>
        <p:txBody>
          <a:bodyPr/>
          <a:lstStyle/>
          <a:p>
            <a:r>
              <a:rPr lang="en-US" dirty="0"/>
              <a:t>Vision insurance rates (</a:t>
            </a:r>
            <a:r>
              <a:rPr lang="en-US" dirty="0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35492-FF9B-C369-9EBC-C6D9E3BC3166}"/>
              </a:ext>
            </a:extLst>
          </p:cNvPr>
          <p:cNvSpPr/>
          <p:nvPr/>
        </p:nvSpPr>
        <p:spPr>
          <a:xfrm>
            <a:off x="407060" y="1502460"/>
            <a:ext cx="6993673" cy="4664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Eyeglasses on top of eye chart">
            <a:extLst>
              <a:ext uri="{FF2B5EF4-FFF2-40B4-BE49-F238E27FC236}">
                <a16:creationId xmlns:a16="http://schemas.microsoft.com/office/drawing/2014/main" id="{34DC63BA-3F64-0DFA-F04D-23D40E55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921" y="1228958"/>
            <a:ext cx="9177991" cy="612877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BCAB27-9886-C685-0334-38A6AED8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CE08F41-ED8B-1884-18B7-021BAA9B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54" y="2049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87A3A1-3A24-92BC-E0A0-B53635C6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56302"/>
              </p:ext>
            </p:extLst>
          </p:nvPr>
        </p:nvGraphicFramePr>
        <p:xfrm>
          <a:off x="24932" y="2115879"/>
          <a:ext cx="6424505" cy="4811213"/>
        </p:xfrm>
        <a:graphic>
          <a:graphicData uri="http://schemas.openxmlformats.org/drawingml/2006/table">
            <a:tbl>
              <a:tblPr/>
              <a:tblGrid>
                <a:gridCol w="2309706">
                  <a:extLst>
                    <a:ext uri="{9D8B030D-6E8A-4147-A177-3AD203B41FA5}">
                      <a16:colId xmlns:a16="http://schemas.microsoft.com/office/drawing/2014/main" val="1416991134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3148587701"/>
                    </a:ext>
                  </a:extLst>
                </a:gridCol>
                <a:gridCol w="2101173">
                  <a:extLst>
                    <a:ext uri="{9D8B030D-6E8A-4147-A177-3AD203B41FA5}">
                      <a16:colId xmlns:a16="http://schemas.microsoft.com/office/drawing/2014/main" val="542393430"/>
                    </a:ext>
                  </a:extLst>
                </a:gridCol>
              </a:tblGrid>
              <a:tr h="10030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Vision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Core Plan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9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Buy-Up Plan</a:t>
                      </a: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81781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Only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$4.58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$7.89</a:t>
                      </a: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90265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Spouse/DP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$9.15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$15.78</a:t>
                      </a: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8601"/>
                  </a:ext>
                </a:extLst>
              </a:tr>
              <a:tr h="107485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 Child(ren)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$9.79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$16.89</a:t>
                      </a: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31908"/>
                  </a:ext>
                </a:extLst>
              </a:tr>
              <a:tr h="8829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r>
                        <a:rPr lang="en-US" sz="2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$15.65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$26.99</a:t>
                      </a:r>
                    </a:p>
                  </a:txBody>
                  <a:tcPr marL="83546" marR="83546" marT="41773" marB="41773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3828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9AB60986-97B2-8CDD-23CF-62324EE5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29" y="1376463"/>
            <a:ext cx="16004071" cy="66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8" title="Waves by the shore">
            <a:hlinkClick r:id="" action="ppaction://media"/>
            <a:extLst>
              <a:ext uri="{FF2B5EF4-FFF2-40B4-BE49-F238E27FC236}">
                <a16:creationId xmlns:a16="http://schemas.microsoft.com/office/drawing/2014/main" id="{93E9C94A-2EAB-1F99-D69A-D74827E42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27649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17D58-18AE-8C78-FFCD-BE43637895DD}"/>
              </a:ext>
            </a:extLst>
          </p:cNvPr>
          <p:cNvSpPr/>
          <p:nvPr/>
        </p:nvSpPr>
        <p:spPr>
          <a:xfrm>
            <a:off x="256371" y="0"/>
            <a:ext cx="7760578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Title 110">
            <a:extLst>
              <a:ext uri="{FF2B5EF4-FFF2-40B4-BE49-F238E27FC236}">
                <a16:creationId xmlns:a16="http://schemas.microsoft.com/office/drawing/2014/main" id="{27400555-FDF0-4051-BE1D-9F175795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609" y="660131"/>
            <a:ext cx="4844611" cy="665965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Alte</a:t>
            </a:r>
            <a:r>
              <a:rPr lang="en-US" sz="4400" dirty="0"/>
              <a:t>rnatives</a:t>
            </a:r>
            <a:endParaRPr lang="en-US" dirty="0"/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24A06C02-7294-4961-8375-FFBAE150C3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6047" y="299256"/>
            <a:ext cx="4372251" cy="426393"/>
          </a:xfrm>
        </p:spPr>
        <p:txBody>
          <a:bodyPr/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COBRA</a:t>
            </a:r>
          </a:p>
        </p:txBody>
      </p:sp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3190266D-0F33-45C1-99B6-88C3D275A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242" y="660131"/>
            <a:ext cx="6104738" cy="1851546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/>
              <a:t>18 to 36 months Continuity in Coverage</a:t>
            </a:r>
          </a:p>
          <a:p>
            <a:r>
              <a:rPr lang="en-US" sz="5100" dirty="0"/>
              <a:t>60 Days to Enroll </a:t>
            </a:r>
          </a:p>
          <a:p>
            <a:r>
              <a:rPr lang="en-US" sz="5100" dirty="0"/>
              <a:t>Administered by TASC</a:t>
            </a:r>
            <a:endParaRPr lang="en-US" dirty="0"/>
          </a:p>
        </p:txBody>
      </p:sp>
      <p:sp>
        <p:nvSpPr>
          <p:cNvPr id="127" name="Text Placeholder 126">
            <a:extLst>
              <a:ext uri="{FF2B5EF4-FFF2-40B4-BE49-F238E27FC236}">
                <a16:creationId xmlns:a16="http://schemas.microsoft.com/office/drawing/2014/main" id="{529D0F22-483A-4379-9956-1AC0FBC1FF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677" y="2695050"/>
            <a:ext cx="7761271" cy="426393"/>
          </a:xfrm>
        </p:spPr>
        <p:txBody>
          <a:bodyPr/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Health Insurance Marketplace</a:t>
            </a:r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9178B061-1219-4E97-B5B0-FA9EAEEF20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5676" y="3015470"/>
            <a:ext cx="6798960" cy="1339513"/>
          </a:xfrm>
        </p:spPr>
        <p:txBody>
          <a:bodyPr/>
          <a:lstStyle/>
          <a:p>
            <a:r>
              <a:rPr lang="en-US" sz="2400" kern="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https://www.healthcare.gov</a:t>
            </a:r>
            <a:r>
              <a:rPr lang="en-US" sz="2400" kern="100" dirty="0">
                <a:solidFill>
                  <a:srgbClr val="0563C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kern="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Affordable Health Plans</a:t>
            </a:r>
          </a:p>
          <a:p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Open Enrollment November 1</a:t>
            </a:r>
            <a:r>
              <a:rPr lang="en-US" sz="2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– January 15</a:t>
            </a:r>
            <a:r>
              <a:rPr lang="en-US" sz="2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 Placeholder 126">
            <a:extLst>
              <a:ext uri="{FF2B5EF4-FFF2-40B4-BE49-F238E27FC236}">
                <a16:creationId xmlns:a16="http://schemas.microsoft.com/office/drawing/2014/main" id="{8D67D31D-4B7F-FEC9-482E-5851057B6F33}"/>
              </a:ext>
            </a:extLst>
          </p:cNvPr>
          <p:cNvSpPr txBox="1">
            <a:spLocks/>
          </p:cNvSpPr>
          <p:nvPr/>
        </p:nvSpPr>
        <p:spPr>
          <a:xfrm>
            <a:off x="255678" y="4786742"/>
            <a:ext cx="7761271" cy="426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1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Medicare 65+</a:t>
            </a:r>
          </a:p>
        </p:txBody>
      </p:sp>
      <p:sp>
        <p:nvSpPr>
          <p:cNvPr id="4" name="Text Placeholder 125">
            <a:extLst>
              <a:ext uri="{FF2B5EF4-FFF2-40B4-BE49-F238E27FC236}">
                <a16:creationId xmlns:a16="http://schemas.microsoft.com/office/drawing/2014/main" id="{8A7C625E-7B3A-828C-1828-7A5ACEF2327B}"/>
              </a:ext>
            </a:extLst>
          </p:cNvPr>
          <p:cNvSpPr txBox="1">
            <a:spLocks/>
          </p:cNvSpPr>
          <p:nvPr/>
        </p:nvSpPr>
        <p:spPr>
          <a:xfrm>
            <a:off x="256371" y="5236663"/>
            <a:ext cx="8088026" cy="1067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https://www.medicare.gov</a:t>
            </a:r>
            <a:r>
              <a:rPr lang="en-US" sz="2400" kern="100" dirty="0">
                <a:solidFill>
                  <a:srgbClr val="0563C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kern="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Must Enroll at age 65</a:t>
            </a:r>
          </a:p>
          <a:p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Open enrollment period October 15th - December 7th</a:t>
            </a:r>
            <a:r>
              <a:rPr lang="en-US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2" name="Picture 11" descr="A logo for a health company&#10;&#10;Description automatically generated">
            <a:extLst>
              <a:ext uri="{FF2B5EF4-FFF2-40B4-BE49-F238E27FC236}">
                <a16:creationId xmlns:a16="http://schemas.microsoft.com/office/drawing/2014/main" id="{EFF3AD8A-C33E-DF34-93B0-DA2F3F7C7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4397" y="1675891"/>
            <a:ext cx="3847603" cy="1119276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5AE45178-87BF-5582-53F3-C3EBFC3546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4511"/>
          <a:stretch/>
        </p:blipFill>
        <p:spPr>
          <a:xfrm>
            <a:off x="9359186" y="5157171"/>
            <a:ext cx="2832814" cy="13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5" grpId="0" build="p"/>
      <p:bldP spid="124" grpId="0" build="p"/>
      <p:bldP spid="127" grpId="0" build="p"/>
      <p:bldP spid="126" grpId="0" build="p"/>
      <p:bldP spid="2" grpId="0" build="p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6A02B4-EC35-D313-5C60-1C9D27D3E3DE}"/>
              </a:ext>
            </a:extLst>
          </p:cNvPr>
          <p:cNvSpPr/>
          <p:nvPr/>
        </p:nvSpPr>
        <p:spPr>
          <a:xfrm>
            <a:off x="1291756" y="2115804"/>
            <a:ext cx="1835055" cy="5229707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BFE2B5AB-A5E2-4E81-9A28-0F3EFE4B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972766" y="2674343"/>
            <a:ext cx="6407982" cy="1509314"/>
          </a:xfrm>
        </p:spPr>
        <p:txBody>
          <a:bodyPr/>
          <a:lstStyle/>
          <a:p>
            <a:pPr algn="l"/>
            <a:r>
              <a:rPr lang="en-US" dirty="0"/>
              <a:t>Health Benefit  stipend (</a:t>
            </a:r>
            <a:r>
              <a:rPr lang="en-US" dirty="0" err="1">
                <a:solidFill>
                  <a:srgbClr val="C00000"/>
                </a:solidFill>
              </a:rPr>
              <a:t>iaff</a:t>
            </a:r>
            <a:r>
              <a:rPr lang="en-US" dirty="0"/>
              <a:t> &amp;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fop</a:t>
            </a:r>
            <a:r>
              <a:rPr lang="en-US" dirty="0"/>
              <a:t>)</a:t>
            </a:r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87C9F3E7-849D-4701-91D9-6C693FCD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3355" y="743484"/>
            <a:ext cx="8494488" cy="112574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$400 per month @ Normal Retirement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800100" lvl="2" indent="-342900">
              <a:lnSpc>
                <a:spcPct val="150000"/>
              </a:lnSpc>
              <a:spcBef>
                <a:spcPts val="0"/>
              </a:spcBef>
            </a:pPr>
            <a:r>
              <a:rPr lang="en-US" sz="3200" spc="100" dirty="0"/>
              <a:t>Hired prior to 4/1/2014 (</a:t>
            </a:r>
            <a:r>
              <a:rPr lang="en-US" sz="3200" spc="100" dirty="0">
                <a:solidFill>
                  <a:schemeClr val="accent3">
                    <a:lumMod val="50000"/>
                  </a:schemeClr>
                </a:solidFill>
              </a:rPr>
              <a:t>FOP</a:t>
            </a:r>
            <a:r>
              <a:rPr lang="en-US" sz="3200" spc="100" dirty="0"/>
              <a:t>)</a:t>
            </a:r>
          </a:p>
          <a:p>
            <a:pPr marL="800100" lvl="2" indent="-342900">
              <a:lnSpc>
                <a:spcPct val="150000"/>
              </a:lnSpc>
              <a:spcBef>
                <a:spcPts val="0"/>
              </a:spcBef>
            </a:pPr>
            <a:r>
              <a:rPr lang="en-US" sz="3200" spc="100" dirty="0"/>
              <a:t>Hired prior to 6/16/2015 (</a:t>
            </a:r>
            <a:r>
              <a:rPr lang="en-US" sz="3200" spc="100" dirty="0">
                <a:solidFill>
                  <a:srgbClr val="C00000"/>
                </a:solidFill>
              </a:rPr>
              <a:t>IAFF</a:t>
            </a:r>
            <a:r>
              <a:rPr lang="en-US" sz="3200" spc="1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Starts  first of the month following last day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Ends at age 65 or Medicare Eligibility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3" name="Picture Placeholder 72" descr="Piggy Bank outline">
            <a:extLst>
              <a:ext uri="{FF2B5EF4-FFF2-40B4-BE49-F238E27FC236}">
                <a16:creationId xmlns:a16="http://schemas.microsoft.com/office/drawing/2014/main" id="{171B782E-274D-43CA-B223-838F0D5ACED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25356" y="5363204"/>
            <a:ext cx="1492487" cy="14947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7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84">
            <a:extLst>
              <a:ext uri="{FF2B5EF4-FFF2-40B4-BE49-F238E27FC236}">
                <a16:creationId xmlns:a16="http://schemas.microsoft.com/office/drawing/2014/main" id="{583A8370-72B5-4ECE-B5E0-5B47654B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08" y="153984"/>
            <a:ext cx="11425944" cy="639192"/>
          </a:xfrm>
        </p:spPr>
        <p:txBody>
          <a:bodyPr/>
          <a:lstStyle/>
          <a:p>
            <a:r>
              <a:rPr lang="en-US" dirty="0"/>
              <a:t>Portability Privilege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D5A5B5EE-B963-4A0A-AB3C-8CDDDE24B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608" y="768127"/>
            <a:ext cx="9830057" cy="581530"/>
          </a:xfrm>
        </p:spPr>
        <p:txBody>
          <a:bodyPr/>
          <a:lstStyle/>
          <a:p>
            <a:r>
              <a:rPr lang="en-US" sz="3200" dirty="0"/>
              <a:t>Coverage may continue at RETIREMENT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5CC67B51-3695-40FC-B51D-1CD99DF162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6122" y="1711742"/>
            <a:ext cx="7565364" cy="397623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3200" b="1" dirty="0">
                <a:solidFill>
                  <a:schemeClr val="accent1"/>
                </a:solidFill>
              </a:rPr>
              <a:t>Grace Period  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ZA" sz="3200" b="1" spc="100" dirty="0">
                <a:solidFill>
                  <a:schemeClr val="accent1"/>
                </a:solidFill>
              </a:rPr>
              <a:t>31 days Supplemental Insurance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ZA" sz="3200" b="1" spc="100" dirty="0">
                <a:solidFill>
                  <a:schemeClr val="accent1"/>
                </a:solidFill>
              </a:rPr>
              <a:t>60 days Term Life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ZA" sz="3200" b="1" spc="100" dirty="0">
                <a:solidFill>
                  <a:schemeClr val="accent1"/>
                </a:solidFill>
              </a:rPr>
              <a:t>Written Notice/Calling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3200" b="1" dirty="0">
                <a:solidFill>
                  <a:schemeClr val="accent1"/>
                </a:solidFill>
              </a:rPr>
              <a:t>Change of Rate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3200" b="1" dirty="0">
                <a:solidFill>
                  <a:schemeClr val="accent1"/>
                </a:solidFill>
              </a:rPr>
              <a:t>Pay Premium Directly to Vendor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138C4B"/>
              </a:solidFill>
            </a:endParaRPr>
          </a:p>
        </p:txBody>
      </p:sp>
      <p:sp>
        <p:nvSpPr>
          <p:cNvPr id="8" name="Text Placeholder 71">
            <a:extLst>
              <a:ext uri="{FF2B5EF4-FFF2-40B4-BE49-F238E27FC236}">
                <a16:creationId xmlns:a16="http://schemas.microsoft.com/office/drawing/2014/main" id="{45934166-951A-5B23-D3E7-78661A89F934}"/>
              </a:ext>
            </a:extLst>
          </p:cNvPr>
          <p:cNvSpPr txBox="1">
            <a:spLocks/>
          </p:cNvSpPr>
          <p:nvPr/>
        </p:nvSpPr>
        <p:spPr>
          <a:xfrm>
            <a:off x="8327577" y="3791964"/>
            <a:ext cx="2687895" cy="1244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pc="100" dirty="0">
                <a:solidFill>
                  <a:srgbClr val="04B3C3"/>
                </a:solidFill>
              </a:rPr>
              <a:t>Critical Life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pc="100" dirty="0">
                <a:solidFill>
                  <a:srgbClr val="04B3C3"/>
                </a:solidFill>
              </a:rPr>
              <a:t>Accident</a:t>
            </a:r>
            <a:endParaRPr lang="en-US" sz="2000" b="1" dirty="0">
              <a:solidFill>
                <a:srgbClr val="04B3C3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pc="100" dirty="0">
                <a:solidFill>
                  <a:srgbClr val="04B3C3"/>
                </a:solidFill>
              </a:rPr>
              <a:t>Hospital</a:t>
            </a:r>
            <a:endParaRPr lang="en-US" sz="2000" b="1" dirty="0">
              <a:solidFill>
                <a:srgbClr val="04B3C3"/>
              </a:solidFill>
            </a:endParaRP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138C4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C9FC0-4489-6B37-D710-AB75AA37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690" y="3197987"/>
            <a:ext cx="1707028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08213C-93DA-1558-5C84-64CD60F8E7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872"/>
          <a:stretch/>
        </p:blipFill>
        <p:spPr>
          <a:xfrm>
            <a:off x="10440541" y="4909869"/>
            <a:ext cx="1751459" cy="990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DC5A1-8F88-DB3A-1968-76C698839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22915" y="1029001"/>
            <a:ext cx="801577" cy="2132028"/>
          </a:xfrm>
          <a:prstGeom prst="rect">
            <a:avLst/>
          </a:prstGeom>
        </p:spPr>
      </p:pic>
      <p:sp>
        <p:nvSpPr>
          <p:cNvPr id="12" name="Text Placeholder 71">
            <a:extLst>
              <a:ext uri="{FF2B5EF4-FFF2-40B4-BE49-F238E27FC236}">
                <a16:creationId xmlns:a16="http://schemas.microsoft.com/office/drawing/2014/main" id="{36A7B8A3-A0BB-86C5-B594-E08FA1266963}"/>
              </a:ext>
            </a:extLst>
          </p:cNvPr>
          <p:cNvSpPr txBox="1">
            <a:spLocks/>
          </p:cNvSpPr>
          <p:nvPr/>
        </p:nvSpPr>
        <p:spPr>
          <a:xfrm>
            <a:off x="10589718" y="5989002"/>
            <a:ext cx="1433245" cy="469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38C4B"/>
                </a:solidFill>
              </a:rPr>
              <a:t>​</a:t>
            </a:r>
            <a:r>
              <a:rPr lang="en-US" sz="2000" b="1" dirty="0">
                <a:solidFill>
                  <a:srgbClr val="04B3C3"/>
                </a:solidFill>
              </a:rPr>
              <a:t>Legal</a:t>
            </a:r>
          </a:p>
        </p:txBody>
      </p:sp>
      <p:sp>
        <p:nvSpPr>
          <p:cNvPr id="13" name="Text Placeholder 71">
            <a:extLst>
              <a:ext uri="{FF2B5EF4-FFF2-40B4-BE49-F238E27FC236}">
                <a16:creationId xmlns:a16="http://schemas.microsoft.com/office/drawing/2014/main" id="{80323421-62B9-DF96-F40B-B284F1E12482}"/>
              </a:ext>
            </a:extLst>
          </p:cNvPr>
          <p:cNvSpPr txBox="1">
            <a:spLocks/>
          </p:cNvSpPr>
          <p:nvPr/>
        </p:nvSpPr>
        <p:spPr>
          <a:xfrm>
            <a:off x="8392257" y="2570201"/>
            <a:ext cx="2687894" cy="480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04B3C3"/>
                </a:solidFill>
              </a:rPr>
              <a:t>Life Insurance</a:t>
            </a:r>
            <a:r>
              <a:rPr lang="en-US" sz="1800" b="1" dirty="0">
                <a:solidFill>
                  <a:srgbClr val="04B3C3"/>
                </a:solidFill>
              </a:rPr>
              <a:t> </a:t>
            </a:r>
          </a:p>
        </p:txBody>
      </p:sp>
      <p:pic>
        <p:nvPicPr>
          <p:cNvPr id="1028" name="Picture 4" descr="Pet Benefit Solutions (@petbenefitsolutions) • Facebook">
            <a:extLst>
              <a:ext uri="{FF2B5EF4-FFF2-40B4-BE49-F238E27FC236}">
                <a16:creationId xmlns:a16="http://schemas.microsoft.com/office/drawing/2014/main" id="{0EBC41CD-9EE2-7E9B-61C1-D22B8D0E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583" y="1907975"/>
            <a:ext cx="1175657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omic Life (@GenomicLife) / Posts / X">
            <a:extLst>
              <a:ext uri="{FF2B5EF4-FFF2-40B4-BE49-F238E27FC236}">
                <a16:creationId xmlns:a16="http://schemas.microsoft.com/office/drawing/2014/main" id="{19CC075F-B7ED-064F-B393-718D5946C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7994"/>
          <a:stretch>
            <a:fillRect/>
          </a:stretch>
        </p:blipFill>
        <p:spPr bwMode="auto">
          <a:xfrm>
            <a:off x="10679583" y="3486993"/>
            <a:ext cx="1184801" cy="14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yond Med | LASIK Eye Surgery Discount">
            <a:extLst>
              <a:ext uri="{FF2B5EF4-FFF2-40B4-BE49-F238E27FC236}">
                <a16:creationId xmlns:a16="http://schemas.microsoft.com/office/drawing/2014/main" id="{22208F51-095F-5307-A128-14B2F8FF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690" y="5498627"/>
            <a:ext cx="1443413" cy="45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0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4004F1-F4A2-D1FE-C72D-A87E1D6B2F4D}"/>
              </a:ext>
            </a:extLst>
          </p:cNvPr>
          <p:cNvSpPr/>
          <p:nvPr/>
        </p:nvSpPr>
        <p:spPr>
          <a:xfrm>
            <a:off x="-52388" y="421310"/>
            <a:ext cx="12296775" cy="1004593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0BE62F74-B2F0-412C-A83C-5F33BEAA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55" y="604010"/>
            <a:ext cx="8297288" cy="639192"/>
          </a:xfrm>
        </p:spPr>
        <p:txBody>
          <a:bodyPr/>
          <a:lstStyle/>
          <a:p>
            <a:r>
              <a:rPr lang="en-US" dirty="0"/>
              <a:t>457 (b) Voluntary Deferred Compensation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8F86E-EE19-5B14-C409-7B0303016913}"/>
              </a:ext>
            </a:extLst>
          </p:cNvPr>
          <p:cNvSpPr txBox="1"/>
          <p:nvPr/>
        </p:nvSpPr>
        <p:spPr>
          <a:xfrm>
            <a:off x="539391" y="2490281"/>
            <a:ext cx="350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Set Appointment w/ Retirement Specialist</a:t>
            </a:r>
            <a:r>
              <a:rPr lang="en-US" sz="27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348D0-07FC-F3BE-E17E-AE780F6B227A}"/>
              </a:ext>
            </a:extLst>
          </p:cNvPr>
          <p:cNvSpPr txBox="1"/>
          <p:nvPr/>
        </p:nvSpPr>
        <p:spPr>
          <a:xfrm>
            <a:off x="4554874" y="2505670"/>
            <a:ext cx="308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Update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</a:rPr>
              <a:t>Beneficiary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7BDFA-1864-54AC-F8A4-4996EE53EA7E}"/>
              </a:ext>
            </a:extLst>
          </p:cNvPr>
          <p:cNvSpPr txBox="1"/>
          <p:nvPr/>
        </p:nvSpPr>
        <p:spPr>
          <a:xfrm>
            <a:off x="8455631" y="2599362"/>
            <a:ext cx="293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Contact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</a:rPr>
              <a:t>Payroll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13D26-1B44-CB06-0C1D-F0D7959EC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2" y="3645982"/>
            <a:ext cx="2477784" cy="720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67568-4AC1-3970-5BB0-98098909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351" y="4733778"/>
            <a:ext cx="2570732" cy="781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12FE9-6258-65DB-0478-F11CEFB3E1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85" r="13206"/>
          <a:stretch/>
        </p:blipFill>
        <p:spPr>
          <a:xfrm>
            <a:off x="4994123" y="3769254"/>
            <a:ext cx="2203748" cy="1798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A57B7B-53EB-237D-77C0-8A3948BAD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823" y="3645982"/>
            <a:ext cx="1625646" cy="18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56DDD3FB-981D-46B3-9DF6-1D5D6429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697" y="464638"/>
            <a:ext cx="9778408" cy="642075"/>
          </a:xfrm>
        </p:spPr>
        <p:txBody>
          <a:bodyPr/>
          <a:lstStyle/>
          <a:p>
            <a:pPr algn="ctr"/>
            <a:r>
              <a:rPr lang="en-US" sz="4800" dirty="0" err="1"/>
              <a:t>Y</a:t>
            </a:r>
            <a:r>
              <a:rPr lang="en-US" sz="4800" dirty="0" err="1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sz="4800" dirty="0" err="1"/>
              <a:t>ur</a:t>
            </a:r>
            <a:r>
              <a:rPr lang="en-US" sz="4800" dirty="0"/>
              <a:t> Benefits </a:t>
            </a:r>
            <a:r>
              <a:rPr lang="en-US" sz="4800" dirty="0" err="1"/>
              <a:t>c</a:t>
            </a:r>
            <a:r>
              <a:rPr lang="en-US" sz="4800" dirty="0" err="1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sz="4800" dirty="0" err="1"/>
              <a:t>ntacts</a:t>
            </a:r>
            <a:r>
              <a:rPr lang="en-US" sz="4800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321A7BC-BAD6-4CBA-9AD5-2AD73F8A42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3409" y="1536414"/>
            <a:ext cx="5431466" cy="1452468"/>
          </a:xfrm>
        </p:spPr>
        <p:txBody>
          <a:bodyPr/>
          <a:lstStyle/>
          <a:p>
            <a:r>
              <a:rPr lang="en-US" sz="2400" dirty="0"/>
              <a:t>Shane Meehan – Benefits Specialist</a:t>
            </a:r>
          </a:p>
          <a:p>
            <a:r>
              <a:rPr lang="en-US" sz="2400" dirty="0"/>
              <a:t>Last Name A-L</a:t>
            </a:r>
          </a:p>
          <a:p>
            <a:r>
              <a:rPr lang="en-US" sz="2400" dirty="0"/>
              <a:t>954-828-5116</a:t>
            </a:r>
          </a:p>
          <a:p>
            <a:r>
              <a:rPr lang="en-US" sz="2400" dirty="0">
                <a:hlinkClick r:id="rId3"/>
              </a:rPr>
              <a:t>smeehan@fortlauderdale.gov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Yslande Agenor – Benefits Analyst</a:t>
            </a:r>
          </a:p>
          <a:p>
            <a:r>
              <a:rPr lang="en-US" sz="2400" dirty="0"/>
              <a:t>Last Name M-Z</a:t>
            </a:r>
          </a:p>
          <a:p>
            <a:r>
              <a:rPr lang="en-US" sz="2400" dirty="0"/>
              <a:t>954-828-5188</a:t>
            </a:r>
          </a:p>
          <a:p>
            <a:r>
              <a:rPr lang="en-US" sz="2400" dirty="0">
                <a:hlinkClick r:id="rId4"/>
              </a:rPr>
              <a:t>yagenor@fortlauderdale.gov</a:t>
            </a:r>
            <a:endParaRPr lang="en-US" sz="24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AE9F2-C534-B9E9-00BC-5E856C40CF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886" b="6680"/>
          <a:stretch>
            <a:fillRect/>
          </a:stretch>
        </p:blipFill>
        <p:spPr>
          <a:xfrm>
            <a:off x="639141" y="1230538"/>
            <a:ext cx="6169018" cy="54612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A49CCB-193D-9BA1-6667-F5F29E83EEEB}"/>
              </a:ext>
            </a:extLst>
          </p:cNvPr>
          <p:cNvSpPr/>
          <p:nvPr/>
        </p:nvSpPr>
        <p:spPr>
          <a:xfrm>
            <a:off x="6417633" y="1230539"/>
            <a:ext cx="390525" cy="5461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1A6ED0-85BC-F15C-5EBF-B8FBB8EAD9EA}"/>
              </a:ext>
            </a:extLst>
          </p:cNvPr>
          <p:cNvSpPr/>
          <p:nvPr/>
        </p:nvSpPr>
        <p:spPr>
          <a:xfrm>
            <a:off x="246399" y="1230539"/>
            <a:ext cx="390525" cy="5461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lamingos standing in the water on a beach">
            <a:extLst>
              <a:ext uri="{FF2B5EF4-FFF2-40B4-BE49-F238E27FC236}">
                <a16:creationId xmlns:a16="http://schemas.microsoft.com/office/drawing/2014/main" id="{704CFE76-8DB6-4160-FDEB-E9C9C6E3D4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183" r="16291" b="-1"/>
          <a:stretch/>
        </p:blipFill>
        <p:spPr>
          <a:xfrm>
            <a:off x="1" y="466726"/>
            <a:ext cx="6848474" cy="6391274"/>
          </a:xfrm>
          <a:noFill/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FBDDA9F-2308-729A-A577-F210DB3E5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4625" y="3020991"/>
            <a:ext cx="5172075" cy="1636733"/>
          </a:xfrm>
        </p:spPr>
        <p:txBody>
          <a:bodyPr/>
          <a:lstStyle/>
          <a:p>
            <a:pPr algn="ctr"/>
            <a:r>
              <a:rPr lang="en-US" sz="6000" dirty="0">
                <a:latin typeface="+mj-lt"/>
              </a:rPr>
              <a:t>Thank You!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C9A0C2-478D-1EA0-C307-A37CB7382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2" y="5344662"/>
            <a:ext cx="19621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s of three palm trees, viewed from below">
            <a:extLst>
              <a:ext uri="{FF2B5EF4-FFF2-40B4-BE49-F238E27FC236}">
                <a16:creationId xmlns:a16="http://schemas.microsoft.com/office/drawing/2014/main" id="{065E72B7-CC2F-4D3B-6BAF-B43DDC8B2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0481" y="0"/>
            <a:ext cx="4572000" cy="6858000"/>
          </a:xfrm>
          <a:prstGeom prst="rect">
            <a:avLst/>
          </a:prstGeom>
        </p:spPr>
      </p:pic>
      <p:sp>
        <p:nvSpPr>
          <p:cNvPr id="95" name="Title 94">
            <a:extLst>
              <a:ext uri="{FF2B5EF4-FFF2-40B4-BE49-F238E27FC236}">
                <a16:creationId xmlns:a16="http://schemas.microsoft.com/office/drawing/2014/main" id="{DB394FAD-3CD6-445D-94D8-C67D5710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992216" y="2826445"/>
            <a:ext cx="4907372" cy="1076155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A2700C-9619-44BB-97D1-CA63CE37A4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7894" y="2442078"/>
            <a:ext cx="1982733" cy="411277"/>
          </a:xfrm>
        </p:spPr>
        <p:txBody>
          <a:bodyPr>
            <a:normAutofit/>
          </a:bodyPr>
          <a:lstStyle/>
          <a:p>
            <a:r>
              <a:rPr lang="en-US" b="1" dirty="0"/>
              <a:t>Mikki Sampo​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74F5BC40-AEC9-41D1-BE8B-FCAA4D3F49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99406" y="2746735"/>
            <a:ext cx="1539710" cy="369694"/>
          </a:xfrm>
        </p:spPr>
        <p:txBody>
          <a:bodyPr/>
          <a:lstStyle/>
          <a:p>
            <a:r>
              <a:rPr lang="en-US" dirty="0"/>
              <a:t>Benefits Manager</a:t>
            </a:r>
          </a:p>
        </p:txBody>
      </p:sp>
      <p:sp>
        <p:nvSpPr>
          <p:cNvPr id="136" name="Text Placeholder 135">
            <a:extLst>
              <a:ext uri="{FF2B5EF4-FFF2-40B4-BE49-F238E27FC236}">
                <a16:creationId xmlns:a16="http://schemas.microsoft.com/office/drawing/2014/main" id="{5AA0D2EC-0E74-49B5-A66B-989C7D1AE6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860" y="2446767"/>
            <a:ext cx="2100340" cy="411277"/>
          </a:xfrm>
        </p:spPr>
        <p:txBody>
          <a:bodyPr/>
          <a:lstStyle/>
          <a:p>
            <a:r>
              <a:rPr lang="en-US" b="1" dirty="0"/>
              <a:t>Yslande Agenor​​</a:t>
            </a:r>
          </a:p>
        </p:txBody>
      </p:sp>
      <p:sp>
        <p:nvSpPr>
          <p:cNvPr id="171" name="Text Placeholder 170">
            <a:extLst>
              <a:ext uri="{FF2B5EF4-FFF2-40B4-BE49-F238E27FC236}">
                <a16:creationId xmlns:a16="http://schemas.microsoft.com/office/drawing/2014/main" id="{DB8C1EDD-84CD-4062-818A-ACC8838137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58467" y="2767100"/>
            <a:ext cx="1982733" cy="369694"/>
          </a:xfrm>
        </p:spPr>
        <p:txBody>
          <a:bodyPr/>
          <a:lstStyle/>
          <a:p>
            <a:r>
              <a:rPr lang="en-US" dirty="0"/>
              <a:t>Benefits Analyst​</a:t>
            </a:r>
          </a:p>
          <a:p>
            <a:r>
              <a:rPr lang="en-US" dirty="0"/>
              <a:t>M - Z</a:t>
            </a:r>
          </a:p>
        </p:txBody>
      </p:sp>
      <p:sp>
        <p:nvSpPr>
          <p:cNvPr id="148" name="Text Placeholder 147">
            <a:extLst>
              <a:ext uri="{FF2B5EF4-FFF2-40B4-BE49-F238E27FC236}">
                <a16:creationId xmlns:a16="http://schemas.microsoft.com/office/drawing/2014/main" id="{89ECEFC3-992F-47FE-AADF-7FA79F34AD6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75298" y="4993471"/>
            <a:ext cx="1982733" cy="411277"/>
          </a:xfrm>
        </p:spPr>
        <p:txBody>
          <a:bodyPr/>
          <a:lstStyle/>
          <a:p>
            <a:r>
              <a:rPr lang="en-US" b="1" dirty="0"/>
              <a:t>Melissa Ferrer</a:t>
            </a:r>
          </a:p>
        </p:txBody>
      </p:sp>
      <p:sp>
        <p:nvSpPr>
          <p:cNvPr id="179" name="Text Placeholder 178">
            <a:extLst>
              <a:ext uri="{FF2B5EF4-FFF2-40B4-BE49-F238E27FC236}">
                <a16:creationId xmlns:a16="http://schemas.microsoft.com/office/drawing/2014/main" id="{637B8DA4-FB04-487C-87EF-8A8D4329CEB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13274" y="5298128"/>
            <a:ext cx="2106779" cy="580994"/>
          </a:xfrm>
        </p:spPr>
        <p:txBody>
          <a:bodyPr/>
          <a:lstStyle/>
          <a:p>
            <a:r>
              <a:rPr lang="en-US" dirty="0"/>
              <a:t>Senior Accounting Clerk​</a:t>
            </a:r>
          </a:p>
        </p:txBody>
      </p:sp>
      <p:sp>
        <p:nvSpPr>
          <p:cNvPr id="139" name="Text Placeholder 138">
            <a:extLst>
              <a:ext uri="{FF2B5EF4-FFF2-40B4-BE49-F238E27FC236}">
                <a16:creationId xmlns:a16="http://schemas.microsoft.com/office/drawing/2014/main" id="{F2A0E398-3EFB-4A7A-9E55-42D50234C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84271" y="2442078"/>
            <a:ext cx="1982733" cy="411277"/>
          </a:xfrm>
        </p:spPr>
        <p:txBody>
          <a:bodyPr>
            <a:normAutofit/>
          </a:bodyPr>
          <a:lstStyle/>
          <a:p>
            <a:r>
              <a:rPr lang="en-US" b="1" dirty="0"/>
              <a:t>Shane Meehan</a:t>
            </a:r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C0AC354C-034D-4F59-9C5B-F6EA076C15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95208" y="2767100"/>
            <a:ext cx="1982733" cy="617787"/>
          </a:xfrm>
        </p:spPr>
        <p:txBody>
          <a:bodyPr>
            <a:normAutofit/>
          </a:bodyPr>
          <a:lstStyle/>
          <a:p>
            <a:r>
              <a:rPr lang="en-US" dirty="0"/>
              <a:t>Benefits Specialist</a:t>
            </a:r>
          </a:p>
          <a:p>
            <a:r>
              <a:rPr lang="en-US" dirty="0"/>
              <a:t>A - L</a:t>
            </a:r>
          </a:p>
        </p:txBody>
      </p:sp>
      <p:sp>
        <p:nvSpPr>
          <p:cNvPr id="151" name="Text Placeholder 150">
            <a:extLst>
              <a:ext uri="{FF2B5EF4-FFF2-40B4-BE49-F238E27FC236}">
                <a16:creationId xmlns:a16="http://schemas.microsoft.com/office/drawing/2014/main" id="{32F2302B-5675-4103-B496-807E449DA4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75638" y="4993471"/>
            <a:ext cx="1982733" cy="411277"/>
          </a:xfrm>
        </p:spPr>
        <p:txBody>
          <a:bodyPr>
            <a:normAutofit/>
          </a:bodyPr>
          <a:lstStyle/>
          <a:p>
            <a:r>
              <a:rPr lang="en-US" b="1" dirty="0"/>
              <a:t>Mia Daniels​</a:t>
            </a:r>
          </a:p>
        </p:txBody>
      </p:sp>
      <p:sp>
        <p:nvSpPr>
          <p:cNvPr id="181" name="Text Placeholder 180">
            <a:extLst>
              <a:ext uri="{FF2B5EF4-FFF2-40B4-BE49-F238E27FC236}">
                <a16:creationId xmlns:a16="http://schemas.microsoft.com/office/drawing/2014/main" id="{3D6A1227-47B1-44CA-9EF9-24D73E288D1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17405" y="5298128"/>
            <a:ext cx="1699198" cy="580994"/>
          </a:xfrm>
        </p:spPr>
        <p:txBody>
          <a:bodyPr/>
          <a:lstStyle/>
          <a:p>
            <a:r>
              <a:rPr lang="en-US" dirty="0"/>
              <a:t>Benefits Assistant</a:t>
            </a:r>
          </a:p>
        </p:txBody>
      </p:sp>
      <p:pic>
        <p:nvPicPr>
          <p:cNvPr id="1028" name="Picture 4" descr="AD5_5855">
            <a:extLst>
              <a:ext uri="{FF2B5EF4-FFF2-40B4-BE49-F238E27FC236}">
                <a16:creationId xmlns:a16="http://schemas.microsoft.com/office/drawing/2014/main" id="{89C5E594-76C7-2C54-D361-1BFC28441DF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b="37930"/>
          <a:stretch/>
        </p:blipFill>
        <p:spPr bwMode="auto">
          <a:xfrm>
            <a:off x="4861388" y="1187771"/>
            <a:ext cx="1415744" cy="119374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5_5701">
            <a:extLst>
              <a:ext uri="{FF2B5EF4-FFF2-40B4-BE49-F238E27FC236}">
                <a16:creationId xmlns:a16="http://schemas.microsoft.com/office/drawing/2014/main" id="{F0FF1FD3-A734-D038-06A4-F0D7989CF995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" b="41603"/>
          <a:stretch/>
        </p:blipFill>
        <p:spPr bwMode="auto">
          <a:xfrm>
            <a:off x="8951798" y="1186172"/>
            <a:ext cx="1415744" cy="119374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B55A1FE-B3E5-7626-64F5-53EDA901899B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b="40284"/>
          <a:stretch/>
        </p:blipFill>
        <p:spPr bwMode="auto">
          <a:xfrm>
            <a:off x="6906593" y="1187771"/>
            <a:ext cx="1415744" cy="119374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D5_5748">
            <a:extLst>
              <a:ext uri="{FF2B5EF4-FFF2-40B4-BE49-F238E27FC236}">
                <a16:creationId xmlns:a16="http://schemas.microsoft.com/office/drawing/2014/main" id="{C27775FF-1B2D-EDCC-D193-2702B8640D76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6650" r="-429" b="37084"/>
          <a:stretch/>
        </p:blipFill>
        <p:spPr bwMode="auto">
          <a:xfrm>
            <a:off x="5859463" y="3741738"/>
            <a:ext cx="1414462" cy="119380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D5_5800">
            <a:extLst>
              <a:ext uri="{FF2B5EF4-FFF2-40B4-BE49-F238E27FC236}">
                <a16:creationId xmlns:a16="http://schemas.microsoft.com/office/drawing/2014/main" id="{5FE9B953-9528-FB67-3806-DF475F284BAC}"/>
              </a:ext>
            </a:extLst>
          </p:cNvPr>
          <p:cNvPicPr>
            <a:picLocks noGrp="1" noChangeAspect="1" noChangeArrowheads="1"/>
          </p:cNvPicPr>
          <p:nvPr>
            <p:ph type="pic" sz="quarter" idx="3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6677" r="-426" b="37057"/>
          <a:stretch/>
        </p:blipFill>
        <p:spPr bwMode="auto"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DA496-DABA-3B21-B6E5-DA939E52D6EF}"/>
              </a:ext>
            </a:extLst>
          </p:cNvPr>
          <p:cNvSpPr txBox="1"/>
          <p:nvPr/>
        </p:nvSpPr>
        <p:spPr>
          <a:xfrm>
            <a:off x="89061" y="4434463"/>
            <a:ext cx="4236784" cy="203132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101 NE 3</a:t>
            </a:r>
            <a:r>
              <a:rPr lang="en-US" altLang="en-US" sz="1800" b="1" baseline="30000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Avenue </a:t>
            </a:r>
          </a:p>
          <a:p>
            <a:pPr marL="0" indent="0" algn="ctr">
              <a:buNone/>
            </a:pP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Resources – 16</a:t>
            </a:r>
            <a:r>
              <a:rPr lang="en-US" altLang="en-US" sz="1800" b="1" baseline="30000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</a:t>
            </a:r>
            <a:b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 Lauderdale, FL 33301</a:t>
            </a:r>
            <a:b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PH: 954-828-5160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www.fortlauderdale.gov/benefits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</a:t>
            </a:r>
            <a:r>
              <a:rPr lang="en-US" sz="1800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Healthyliving@fortlauderdale.gov</a:t>
            </a: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FAX: 954-828-5328</a:t>
            </a:r>
          </a:p>
        </p:txBody>
      </p:sp>
    </p:spTree>
    <p:extLst>
      <p:ext uri="{BB962C8B-B14F-4D97-AF65-F5344CB8AC3E}">
        <p14:creationId xmlns:p14="http://schemas.microsoft.com/office/powerpoint/2010/main" val="24149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68">
            <a:extLst>
              <a:ext uri="{FF2B5EF4-FFF2-40B4-BE49-F238E27FC236}">
                <a16:creationId xmlns:a16="http://schemas.microsoft.com/office/drawing/2014/main" id="{A74CEF14-9F3D-49A7-B904-B4E3A711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930" y="1085342"/>
            <a:ext cx="5278612" cy="639192"/>
          </a:xfrm>
        </p:spPr>
        <p:txBody>
          <a:bodyPr/>
          <a:lstStyle/>
          <a:p>
            <a:r>
              <a:rPr lang="en-US" dirty="0"/>
              <a:t>What Benefits are available to YOU? 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8FE74D7-D9BF-46B2-AB6D-79E819EB9A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0114" y="2320568"/>
            <a:ext cx="6095999" cy="2381249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en-US" sz="3600" b="1" dirty="0"/>
              <a:t>City Core Benefits (</a:t>
            </a:r>
            <a:r>
              <a:rPr lang="en-US" sz="3600" b="1" dirty="0">
                <a:solidFill>
                  <a:srgbClr val="C00000"/>
                </a:solidFill>
              </a:rPr>
              <a:t>IAFF</a:t>
            </a:r>
            <a:r>
              <a:rPr lang="en-US" sz="3600" b="1" dirty="0"/>
              <a:t>)</a:t>
            </a:r>
          </a:p>
          <a:p>
            <a:pPr lvl="0" algn="ctr">
              <a:lnSpc>
                <a:spcPct val="100000"/>
              </a:lnSpc>
            </a:pPr>
            <a:r>
              <a:rPr lang="en-US" sz="3200" dirty="0"/>
              <a:t>Medical – Dental – Vision </a:t>
            </a:r>
          </a:p>
          <a:p>
            <a:pPr lvl="0" algn="ctr">
              <a:lnSpc>
                <a:spcPct val="100000"/>
              </a:lnSpc>
            </a:pPr>
            <a:endParaRPr lang="en-US" sz="3200" b="1" dirty="0"/>
          </a:p>
          <a:p>
            <a:pPr lvl="0" algn="ctr">
              <a:lnSpc>
                <a:spcPct val="100000"/>
              </a:lnSpc>
            </a:pPr>
            <a:r>
              <a:rPr lang="en-US" sz="3600" b="1" dirty="0"/>
              <a:t>Health Benefit Stipend</a:t>
            </a:r>
            <a:r>
              <a:rPr lang="en-US" sz="3600" dirty="0"/>
              <a:t> </a:t>
            </a:r>
            <a:endParaRPr lang="en-US" sz="3600" b="1" dirty="0"/>
          </a:p>
          <a:p>
            <a:pPr lvl="0" algn="ctr">
              <a:lnSpc>
                <a:spcPct val="100000"/>
              </a:lnSpc>
            </a:pPr>
            <a:r>
              <a:rPr lang="en-US" sz="3600" b="1" dirty="0"/>
              <a:t>Voluntary Benefits</a:t>
            </a:r>
          </a:p>
          <a:p>
            <a:pPr lvl="0" algn="ctr">
              <a:lnSpc>
                <a:spcPct val="100000"/>
              </a:lnSpc>
            </a:pPr>
            <a:endParaRPr lang="en-US" sz="3200" b="1" dirty="0"/>
          </a:p>
          <a:p>
            <a:pPr lvl="0" algn="ctr"/>
            <a:endParaRPr lang="en-US" sz="2100" dirty="0"/>
          </a:p>
        </p:txBody>
      </p:sp>
      <p:pic>
        <p:nvPicPr>
          <p:cNvPr id="8" name="Picture Placeholder 7" descr="Person using laptop">
            <a:extLst>
              <a:ext uri="{FF2B5EF4-FFF2-40B4-BE49-F238E27FC236}">
                <a16:creationId xmlns:a16="http://schemas.microsoft.com/office/drawing/2014/main" id="{7599EA7C-30DF-7BB8-1B8A-544ACD5E4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00" r="14300"/>
          <a:stretch>
            <a:fillRect/>
          </a:stretch>
        </p:blipFill>
        <p:spPr>
          <a:xfrm>
            <a:off x="0" y="466726"/>
            <a:ext cx="6848474" cy="6391274"/>
          </a:xfrm>
        </p:spPr>
      </p:pic>
    </p:spTree>
    <p:extLst>
      <p:ext uri="{BB962C8B-B14F-4D97-AF65-F5344CB8AC3E}">
        <p14:creationId xmlns:p14="http://schemas.microsoft.com/office/powerpoint/2010/main" val="15357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8" title="Waves by the shore">
            <a:hlinkClick r:id="" action="ppaction://media"/>
            <a:extLst>
              <a:ext uri="{FF2B5EF4-FFF2-40B4-BE49-F238E27FC236}">
                <a16:creationId xmlns:a16="http://schemas.microsoft.com/office/drawing/2014/main" id="{93E9C94A-2EAB-1F99-D69A-D74827E42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27649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17D58-18AE-8C78-FFCD-BE43637895DD}"/>
              </a:ext>
            </a:extLst>
          </p:cNvPr>
          <p:cNvSpPr/>
          <p:nvPr/>
        </p:nvSpPr>
        <p:spPr>
          <a:xfrm>
            <a:off x="646771" y="0"/>
            <a:ext cx="7099943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itle 110">
            <a:extLst>
              <a:ext uri="{FF2B5EF4-FFF2-40B4-BE49-F238E27FC236}">
                <a16:creationId xmlns:a16="http://schemas.microsoft.com/office/drawing/2014/main" id="{27400555-FDF0-4051-BE1D-9F175795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551" y="649008"/>
            <a:ext cx="2567263" cy="665965"/>
          </a:xfrm>
        </p:spPr>
        <p:txBody>
          <a:bodyPr/>
          <a:lstStyle/>
          <a:p>
            <a:r>
              <a:rPr lang="en-US" sz="4400" dirty="0"/>
              <a:t>Plans</a:t>
            </a:r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24A06C02-7294-4961-8375-FFBAE150C3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321396"/>
            <a:ext cx="3281555" cy="426393"/>
          </a:xfrm>
        </p:spPr>
        <p:txBody>
          <a:bodyPr/>
          <a:lstStyle/>
          <a:p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ELIGIBILITY</a:t>
            </a:r>
          </a:p>
        </p:txBody>
      </p:sp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3190266D-0F33-45C1-99B6-88C3D275A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393" y="2900023"/>
            <a:ext cx="6908513" cy="1472693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Employees covered under the City’s Benefit Plan(s) at time of retirement may participate in the City’s retiree program.​</a:t>
            </a:r>
          </a:p>
        </p:txBody>
      </p:sp>
      <p:sp>
        <p:nvSpPr>
          <p:cNvPr id="13" name="Title 110">
            <a:extLst>
              <a:ext uri="{FF2B5EF4-FFF2-40B4-BE49-F238E27FC236}">
                <a16:creationId xmlns:a16="http://schemas.microsoft.com/office/drawing/2014/main" id="{86677613-C142-8443-6E22-3697A2B60947}"/>
              </a:ext>
            </a:extLst>
          </p:cNvPr>
          <p:cNvSpPr txBox="1">
            <a:spLocks/>
          </p:cNvSpPr>
          <p:nvPr/>
        </p:nvSpPr>
        <p:spPr>
          <a:xfrm>
            <a:off x="1878024" y="649009"/>
            <a:ext cx="6408851" cy="6659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200" baseline="0">
                <a:ln w="19050">
                  <a:solidFill>
                    <a:schemeClr val="accent1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core</a:t>
            </a:r>
          </a:p>
        </p:txBody>
      </p:sp>
      <p:pic>
        <p:nvPicPr>
          <p:cNvPr id="3" name="Picture 2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50A0E939-1E46-A491-FE09-30D13198B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182" y="2236285"/>
            <a:ext cx="2064327" cy="213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F954A4-625B-1C75-E42B-97D5DA84C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599" y="5254356"/>
            <a:ext cx="3316429" cy="9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5" grpId="0" build="p"/>
      <p:bldP spid="1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4151571" y="457201"/>
            <a:ext cx="8040430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07" y="644467"/>
            <a:ext cx="8483243" cy="639192"/>
          </a:xfrm>
        </p:spPr>
        <p:txBody>
          <a:bodyPr/>
          <a:lstStyle/>
          <a:p>
            <a:r>
              <a:rPr lang="en-US" dirty="0" err="1"/>
              <a:t>mEDICAL</a:t>
            </a:r>
            <a:r>
              <a:rPr lang="en-US" dirty="0"/>
              <a:t> insurance (</a:t>
            </a:r>
            <a:r>
              <a:rPr lang="en-US" dirty="0" err="1">
                <a:solidFill>
                  <a:srgbClr val="C00000"/>
                </a:solidFill>
              </a:rPr>
              <a:t>iaff</a:t>
            </a:r>
            <a:r>
              <a:rPr lang="en-US" dirty="0"/>
              <a:t>) 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675624A-DDC2-F680-7FCD-E624965E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38" y="400834"/>
            <a:ext cx="958738" cy="99222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BCAB27-9886-C685-0334-38A6AED8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7BCF6C-FC11-7108-32A6-1B148ED25B55}"/>
              </a:ext>
            </a:extLst>
          </p:cNvPr>
          <p:cNvSpPr/>
          <p:nvPr/>
        </p:nvSpPr>
        <p:spPr>
          <a:xfrm>
            <a:off x="940409" y="1825625"/>
            <a:ext cx="10079665" cy="308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Group 69">
            <a:extLst>
              <a:ext uri="{FF2B5EF4-FFF2-40B4-BE49-F238E27FC236}">
                <a16:creationId xmlns:a16="http://schemas.microsoft.com/office/drawing/2014/main" id="{8A5A51C3-E689-1AE7-79B3-B02BF1731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0161"/>
              </p:ext>
            </p:extLst>
          </p:nvPr>
        </p:nvGraphicFramePr>
        <p:xfrm>
          <a:off x="535583" y="1825625"/>
          <a:ext cx="11302408" cy="49375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09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7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T="45705" marB="45705" horzOverflow="overflow"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Open Access Plus  In-Network 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(OAPIN1/HMO1)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05" marB="45705" anchor="ctr" horzOverflow="overflow"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Open Access Plus  In-Network  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(OAPIN2/HMO2)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05" marB="45705" anchor="ctr" horzOverflow="overflow"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4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Deductible – what you pay before the plan pays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 Deductible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$1,000 = EE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$2,000 = EE+1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$3,000 = EE+2 or more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Co-Insurance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n/a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You pay 20%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3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Out-of-pocket maximum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$5,000 = EE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$7,000 = EE+1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$10,000 = EE+2 or more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$6,350 = EE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$10,000 = EE+1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$12,700 = EE+2 or more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05" marB="4570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Lifetime Maximum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  <a:endParaRPr lang="en-US" sz="1800" b="1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Preventive Services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 Charge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 Charge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Primary Care Physician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</a:t>
                      </a:r>
                      <a:endParaRPr lang="en-US" sz="1800" b="1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Specialist Physician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Hospital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$250/day, $2,500 Maximum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Deductible then 20%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2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4146699" y="457201"/>
            <a:ext cx="8045302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98" y="644467"/>
            <a:ext cx="7911952" cy="639192"/>
          </a:xfrm>
        </p:spPr>
        <p:txBody>
          <a:bodyPr/>
          <a:lstStyle/>
          <a:p>
            <a:r>
              <a:rPr lang="en-US" dirty="0" err="1"/>
              <a:t>mEDICAL</a:t>
            </a:r>
            <a:r>
              <a:rPr lang="en-US" dirty="0"/>
              <a:t> </a:t>
            </a:r>
            <a:r>
              <a:rPr lang="en-US" b="1" dirty="0"/>
              <a:t>insurance (</a:t>
            </a:r>
            <a:r>
              <a:rPr lang="en-US" b="1" dirty="0">
                <a:solidFill>
                  <a:srgbClr val="C00000"/>
                </a:solidFill>
              </a:rPr>
              <a:t>IAFF</a:t>
            </a:r>
            <a:r>
              <a:rPr lang="en-US" b="1" dirty="0"/>
              <a:t>)</a:t>
            </a:r>
            <a:r>
              <a:rPr lang="en-US" dirty="0"/>
              <a:t> 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675624A-DDC2-F680-7FCD-E624965E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609" y="457201"/>
            <a:ext cx="958738" cy="99222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BCAB27-9886-C685-0334-38A6AED8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7BCF6C-FC11-7108-32A6-1B148ED25B55}"/>
              </a:ext>
            </a:extLst>
          </p:cNvPr>
          <p:cNvSpPr/>
          <p:nvPr/>
        </p:nvSpPr>
        <p:spPr>
          <a:xfrm>
            <a:off x="908511" y="1825625"/>
            <a:ext cx="10079665" cy="308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Group 69">
            <a:extLst>
              <a:ext uri="{FF2B5EF4-FFF2-40B4-BE49-F238E27FC236}">
                <a16:creationId xmlns:a16="http://schemas.microsoft.com/office/drawing/2014/main" id="{B49DBEFF-3E4A-8CA1-75F7-152E52ED9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68965"/>
              </p:ext>
            </p:extLst>
          </p:nvPr>
        </p:nvGraphicFramePr>
        <p:xfrm>
          <a:off x="1429399" y="1877685"/>
          <a:ext cx="9681624" cy="48386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34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6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875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Choice Fund (CDHP) with a Health Reimbursement Arrangement (HRA)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05" marB="45705" horzOverflow="overflow">
                    <a:solidFill>
                      <a:srgbClr val="04B3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T="45705" marB="45705" anchor="ctr" horzOverflow="overflow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5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Health Reimbursement Account (HRA)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endParaRPr kumimoji="0" lang="en-US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anchor="ctr" horzOverflow="overflow"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In-Network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Out-of-Network**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26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Deductible – what you pay before the plan pays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$2,000 = EE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$3,000 = EE+1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$4,000 = EE+2 or more</a:t>
                      </a:r>
                      <a:endParaRPr kumimoji="0" lang="en-US" altLang="en-US" sz="18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$2,000 = EE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$3,000 = EE+1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$4,000 = EE+2 or more</a:t>
                      </a:r>
                      <a:endParaRPr kumimoji="0" lang="en-US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Co-Insurance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You pay 10%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You pay 30%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5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Out-of-pocket maximum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$5,000 = EE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$7,000 = EE+1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$10,000 = EE+2 or more</a:t>
                      </a:r>
                      <a:endParaRPr kumimoji="0" lang="en-US" altLang="en-US" sz="18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$5,000 = EE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$7,000 = EE+1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$10,000 = EE+2 or more</a:t>
                      </a:r>
                      <a:endParaRPr kumimoji="0" lang="en-US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0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Lifetime Maximum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Preventive Services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F1E"/>
                        </a:buClr>
                        <a:buSzPct val="1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 Charge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Not Covered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05" marB="4570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84C4369-ECA0-C065-F2D7-6F57FE8C8158}"/>
              </a:ext>
            </a:extLst>
          </p:cNvPr>
          <p:cNvSpPr txBox="1"/>
          <p:nvPr/>
        </p:nvSpPr>
        <p:spPr>
          <a:xfrm>
            <a:off x="6801776" y="2286109"/>
            <a:ext cx="2735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F1E"/>
              </a:buClr>
              <a:buSzPct val="150000"/>
              <a:buFont typeface="Wingdings" pitchFamily="2" charset="2"/>
              <a:buNone/>
              <a:tabLst/>
            </a:pPr>
            <a:r>
              <a:rPr kumimoji="0" lang="en-US" altLang="en-US" b="1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$1,200 = EE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F1E"/>
              </a:buClr>
              <a:buSzPct val="150000"/>
              <a:buFont typeface="Wingdings" pitchFamily="2" charset="2"/>
              <a:buNone/>
              <a:tabLst/>
            </a:pPr>
            <a:r>
              <a:rPr kumimoji="0" lang="en-US" altLang="en-US" b="1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  $1,800 = EE+1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F1E"/>
              </a:buClr>
              <a:buSzPct val="150000"/>
              <a:buFont typeface="Wingdings" pitchFamily="2" charset="2"/>
              <a:buNone/>
              <a:tabLst/>
            </a:pPr>
            <a:r>
              <a:rPr kumimoji="0" lang="en-US" altLang="en-US" b="1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 $2,400 = EE+2 or more</a:t>
            </a:r>
            <a:endParaRPr kumimoji="0" lang="en-US" altLang="en-US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DD406C-748C-84BE-95FF-6752B75DEC96}"/>
              </a:ext>
            </a:extLst>
          </p:cNvPr>
          <p:cNvSpPr/>
          <p:nvPr/>
        </p:nvSpPr>
        <p:spPr>
          <a:xfrm>
            <a:off x="7895536" y="-9387"/>
            <a:ext cx="4384207" cy="2519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0" y="215235"/>
            <a:ext cx="12192002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6" y="535788"/>
            <a:ext cx="10006566" cy="639192"/>
          </a:xfrm>
        </p:spPr>
        <p:txBody>
          <a:bodyPr/>
          <a:lstStyle/>
          <a:p>
            <a:r>
              <a:rPr lang="en-US" dirty="0"/>
              <a:t>Medical insurance rates (</a:t>
            </a:r>
            <a:r>
              <a:rPr lang="en-US" dirty="0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675624A-DDC2-F680-7FCD-E624965E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0" y="258345"/>
            <a:ext cx="958738" cy="99222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BCAB27-9886-C685-0334-38A6AED8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A31E7E-ECF1-2B58-5AC3-CB883DF2D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95852"/>
              </p:ext>
            </p:extLst>
          </p:nvPr>
        </p:nvGraphicFramePr>
        <p:xfrm>
          <a:off x="843539" y="1335059"/>
          <a:ext cx="10504921" cy="5307706"/>
        </p:xfrm>
        <a:graphic>
          <a:graphicData uri="http://schemas.openxmlformats.org/drawingml/2006/table">
            <a:tbl>
              <a:tblPr/>
              <a:tblGrid>
                <a:gridCol w="3673789">
                  <a:extLst>
                    <a:ext uri="{9D8B030D-6E8A-4147-A177-3AD203B41FA5}">
                      <a16:colId xmlns:a16="http://schemas.microsoft.com/office/drawing/2014/main" val="3041015019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4117183855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1464886724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2374382420"/>
                    </a:ext>
                  </a:extLst>
                </a:gridCol>
              </a:tblGrid>
              <a:tr h="100456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Medical</a:t>
                      </a:r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HMO 1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(OAPIN1)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HMO 2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2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OAPIN2</a:t>
                      </a:r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CDHP</a:t>
                      </a:r>
                      <a: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b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2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w/</a:t>
                      </a:r>
                      <a:r>
                        <a:rPr lang="en-US" sz="2700" b="1" i="0" u="none" strike="noStrike" dirty="0">
                          <a:solidFill>
                            <a:srgbClr val="FFC000"/>
                          </a:solidFill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HRA</a:t>
                      </a:r>
                      <a:r>
                        <a:rPr lang="en-US" sz="2700" b="1" i="0" u="none" strike="noStrike" dirty="0">
                          <a:solidFill>
                            <a:srgbClr val="FFC000"/>
                          </a:solidFill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2025</a:t>
                      </a:r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82139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Only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$1,008.30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$917.75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$885.37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834774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Spouse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​/DP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$2,068.56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$1,916.40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$1,816.60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125261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Child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$1,362.14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$1,290.88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$1,181.42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63654"/>
                  </a:ext>
                </a:extLst>
              </a:tr>
              <a:tr h="91927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Children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$1,866.90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$1,754.59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$1,635.47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89778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$2,876.41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$2,648.18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$2,543.55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45957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 (Age 26 – 30)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$353.84/ </a:t>
                      </a:r>
                    </a:p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$373.13/ </a:t>
                      </a:r>
                    </a:p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$277.07/ </a:t>
                      </a:r>
                    </a:p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133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CE08F41-ED8B-1884-18B7-021BAA9B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54" y="2049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7792-0F9B-89F2-DACA-573DCC8C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1A7D5F-2E01-BD24-38FF-FF749023C525}"/>
              </a:ext>
            </a:extLst>
          </p:cNvPr>
          <p:cNvSpPr/>
          <p:nvPr/>
        </p:nvSpPr>
        <p:spPr>
          <a:xfrm>
            <a:off x="7895536" y="-9387"/>
            <a:ext cx="4384207" cy="2519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53E965-060F-26A1-D7F5-F738359AFAFA}"/>
              </a:ext>
            </a:extLst>
          </p:cNvPr>
          <p:cNvSpPr/>
          <p:nvPr/>
        </p:nvSpPr>
        <p:spPr>
          <a:xfrm>
            <a:off x="0" y="215235"/>
            <a:ext cx="12192002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B199A12-27F8-9069-9809-5DFA0276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6" y="683344"/>
            <a:ext cx="10006566" cy="639192"/>
          </a:xfrm>
        </p:spPr>
        <p:txBody>
          <a:bodyPr/>
          <a:lstStyle/>
          <a:p>
            <a:r>
              <a:rPr lang="en-US" dirty="0"/>
              <a:t>Medical insurance rates (</a:t>
            </a:r>
            <a:r>
              <a:rPr lang="en-US" dirty="0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AD4C21C2-ED0C-8A5F-61F5-31FE14314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0" y="258345"/>
            <a:ext cx="958738" cy="99222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BC75CF0-C027-0129-8376-508F128AB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1" y="1502460"/>
            <a:ext cx="15645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861BB-A2BB-DA04-9398-2A8AA1A5D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309278"/>
              </p:ext>
            </p:extLst>
          </p:nvPr>
        </p:nvGraphicFramePr>
        <p:xfrm>
          <a:off x="843539" y="1322536"/>
          <a:ext cx="10504921" cy="5307706"/>
        </p:xfrm>
        <a:graphic>
          <a:graphicData uri="http://schemas.openxmlformats.org/drawingml/2006/table">
            <a:tbl>
              <a:tblPr/>
              <a:tblGrid>
                <a:gridCol w="3673789">
                  <a:extLst>
                    <a:ext uri="{9D8B030D-6E8A-4147-A177-3AD203B41FA5}">
                      <a16:colId xmlns:a16="http://schemas.microsoft.com/office/drawing/2014/main" val="3041015019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4117183855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1464886724"/>
                    </a:ext>
                  </a:extLst>
                </a:gridCol>
                <a:gridCol w="2277044">
                  <a:extLst>
                    <a:ext uri="{9D8B030D-6E8A-4147-A177-3AD203B41FA5}">
                      <a16:colId xmlns:a16="http://schemas.microsoft.com/office/drawing/2014/main" val="2374382420"/>
                    </a:ext>
                  </a:extLst>
                </a:gridCol>
              </a:tblGrid>
              <a:tr h="100456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Medical</a:t>
                      </a:r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HMO 1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(OAPIN1)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HMO 2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(OAPIN2)</a:t>
                      </a:r>
                      <a:r>
                        <a:rPr lang="pt-BR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CDHP</a:t>
                      </a:r>
                      <a: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b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2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w/ HRA 2025</a:t>
                      </a:r>
                      <a:r>
                        <a:rPr lang="en-US" sz="2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2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B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82139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Only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$907.47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$825.98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$796.83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834774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Spouse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​/DP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$1,861.70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$1,724.76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$1,634.94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125261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Child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$1,253.93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$1,161.79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$1,063.28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63654"/>
                  </a:ext>
                </a:extLst>
              </a:tr>
              <a:tr h="91927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Retiree + Children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$1,680.21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$1,579.13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$1,471.92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89778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$2,588.77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$2,383.36</a:t>
                      </a:r>
                      <a:r>
                        <a:rPr lang="en-US" sz="2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$2,289.20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45957"/>
                  </a:ext>
                </a:extLst>
              </a:tr>
              <a:tr h="62548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 (Age 26 – 30)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$353.84/ </a:t>
                      </a:r>
                    </a:p>
                    <a:p>
                      <a:pPr algn="ctr" fontAlgn="base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$373.13/ </a:t>
                      </a:r>
                    </a:p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$277.07/ </a:t>
                      </a:r>
                    </a:p>
                    <a:p>
                      <a:pPr marL="0" algn="ctr" defTabSz="914400" rtl="0" eaLnBrk="1" fontAlgn="base" latinLnBrk="0" hangingPunct="1"/>
                      <a:r>
                        <a:rPr lang="en-US" sz="2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Adult Child</a:t>
                      </a:r>
                    </a:p>
                  </a:txBody>
                  <a:tcPr marL="89449" marR="89449" marT="44725" marB="44725" anchor="ctr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133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6BB5AE1-75BA-57B9-E845-8A5BF771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54" y="2049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1">
            <a:extLst>
              <a:ext uri="{FF2B5EF4-FFF2-40B4-BE49-F238E27FC236}">
                <a16:creationId xmlns:a16="http://schemas.microsoft.com/office/drawing/2014/main" id="{662B96C2-831C-9401-2159-28A6694799D4}"/>
              </a:ext>
            </a:extLst>
          </p:cNvPr>
          <p:cNvSpPr txBox="1">
            <a:spLocks/>
          </p:cNvSpPr>
          <p:nvPr/>
        </p:nvSpPr>
        <p:spPr>
          <a:xfrm>
            <a:off x="4722552" y="193624"/>
            <a:ext cx="2423537" cy="639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200" baseline="0">
                <a:ln w="19050">
                  <a:solidFill>
                    <a:schemeClr val="accent1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Over 65</a:t>
            </a:r>
          </a:p>
        </p:txBody>
      </p:sp>
    </p:spTree>
    <p:extLst>
      <p:ext uri="{BB962C8B-B14F-4D97-AF65-F5344CB8AC3E}">
        <p14:creationId xmlns:p14="http://schemas.microsoft.com/office/powerpoint/2010/main" val="20481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31938-5525-8BD8-BCAE-CB376418E36D}"/>
              </a:ext>
            </a:extLst>
          </p:cNvPr>
          <p:cNvSpPr/>
          <p:nvPr/>
        </p:nvSpPr>
        <p:spPr>
          <a:xfrm>
            <a:off x="4489807" y="457201"/>
            <a:ext cx="7702194" cy="1013724"/>
          </a:xfrm>
          <a:prstGeom prst="rect">
            <a:avLst/>
          </a:prstGeom>
          <a:solidFill>
            <a:srgbClr val="DCEAF1"/>
          </a:solidFill>
          <a:ln>
            <a:solidFill>
              <a:srgbClr val="DCEA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972A2AA-2BCB-4C1E-90E7-26B47F7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75" y="644467"/>
            <a:ext cx="7794875" cy="639192"/>
          </a:xfrm>
        </p:spPr>
        <p:txBody>
          <a:bodyPr/>
          <a:lstStyle/>
          <a:p>
            <a:r>
              <a:rPr lang="en-US" dirty="0"/>
              <a:t>DENTAL insurance (</a:t>
            </a:r>
            <a:r>
              <a:rPr lang="en-US" dirty="0">
                <a:solidFill>
                  <a:srgbClr val="C00000"/>
                </a:solidFill>
              </a:rPr>
              <a:t>IAFF</a:t>
            </a:r>
            <a:r>
              <a:rPr lang="en-US" dirty="0"/>
              <a:t>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3B252D2-DD3A-ABF7-6A36-A18B6DF06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159867"/>
              </p:ext>
            </p:extLst>
          </p:nvPr>
        </p:nvGraphicFramePr>
        <p:xfrm>
          <a:off x="226030" y="2283135"/>
          <a:ext cx="11832620" cy="4005603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643420">
                  <a:extLst>
                    <a:ext uri="{9D8B030D-6E8A-4147-A177-3AD203B41FA5}">
                      <a16:colId xmlns:a16="http://schemas.microsoft.com/office/drawing/2014/main" val="1460000811"/>
                    </a:ext>
                  </a:extLst>
                </a:gridCol>
                <a:gridCol w="2015349">
                  <a:extLst>
                    <a:ext uri="{9D8B030D-6E8A-4147-A177-3AD203B41FA5}">
                      <a16:colId xmlns:a16="http://schemas.microsoft.com/office/drawing/2014/main" val="3261712270"/>
                    </a:ext>
                  </a:extLst>
                </a:gridCol>
                <a:gridCol w="2257539">
                  <a:extLst>
                    <a:ext uri="{9D8B030D-6E8A-4147-A177-3AD203B41FA5}">
                      <a16:colId xmlns:a16="http://schemas.microsoft.com/office/drawing/2014/main" val="3737997735"/>
                    </a:ext>
                  </a:extLst>
                </a:gridCol>
                <a:gridCol w="1972104">
                  <a:extLst>
                    <a:ext uri="{9D8B030D-6E8A-4147-A177-3AD203B41FA5}">
                      <a16:colId xmlns:a16="http://schemas.microsoft.com/office/drawing/2014/main" val="3348951511"/>
                    </a:ext>
                  </a:extLst>
                </a:gridCol>
                <a:gridCol w="1972104">
                  <a:extLst>
                    <a:ext uri="{9D8B030D-6E8A-4147-A177-3AD203B41FA5}">
                      <a16:colId xmlns:a16="http://schemas.microsoft.com/office/drawing/2014/main" val="965685556"/>
                    </a:ext>
                  </a:extLst>
                </a:gridCol>
                <a:gridCol w="1972104">
                  <a:extLst>
                    <a:ext uri="{9D8B030D-6E8A-4147-A177-3AD203B41FA5}">
                      <a16:colId xmlns:a16="http://schemas.microsoft.com/office/drawing/2014/main" val="3709506742"/>
                    </a:ext>
                  </a:extLst>
                </a:gridCol>
              </a:tblGrid>
              <a:tr h="1568253">
                <a:tc>
                  <a:txBody>
                    <a:bodyPr/>
                    <a:lstStyle/>
                    <a:p>
                      <a:pPr algn="r"/>
                      <a:r>
                        <a:rPr lang="en-US" sz="28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PLAN</a:t>
                      </a:r>
                    </a:p>
                    <a:p>
                      <a:pPr algn="r"/>
                      <a:r>
                        <a:rPr lang="en-US" sz="28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FEATURES</a:t>
                      </a:r>
                      <a:endParaRPr lang="en-US" sz="2800" b="1" i="0" u="none" strike="noStrik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Annual Participant</a:t>
                      </a:r>
                    </a:p>
                    <a:p>
                      <a:pPr algn="l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Maximum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Preventive Services</a:t>
                      </a: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Exam</a:t>
                      </a: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Cleaning</a:t>
                      </a: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Fluoride</a:t>
                      </a: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X-rays</a:t>
                      </a: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Sealants</a:t>
                      </a:r>
                      <a:endParaRPr lang="en-US" sz="1800" b="0" i="0" u="none" strike="noStrik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Basic Services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Fillings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Periodontics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Endodontics</a:t>
                      </a:r>
                      <a:endParaRPr lang="en-US" sz="1800" b="0" i="0" u="none" strike="noStrik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Major Services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Crowns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Bridges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Dentures</a:t>
                      </a:r>
                      <a:endParaRPr lang="en-US" sz="1800" b="0" i="0" u="none" strike="noStrik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n-US" sz="2000" b="1" u="none" strike="noStrike" kern="1200" baseline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Orthodontia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7264"/>
                  </a:ext>
                </a:extLst>
              </a:tr>
              <a:tr h="193296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PPO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1F497D"/>
                          </a:solidFill>
                        </a:rPr>
                        <a:t>In-network or out-of-network benefits</a:t>
                      </a:r>
                      <a:endParaRPr lang="en-US" sz="2000" b="0" dirty="0">
                        <a:solidFill>
                          <a:srgbClr val="1F497D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$1,500 per participant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$100 Deductible</a:t>
                      </a:r>
                      <a:endParaRPr lang="en-US" sz="2000" b="1" dirty="0">
                        <a:solidFill>
                          <a:srgbClr val="1F497D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Covered at 100%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2 oral exam and 2 cleanings per year</a:t>
                      </a:r>
                    </a:p>
                    <a:p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Covered at 80%</a:t>
                      </a:r>
                    </a:p>
                    <a:p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subject to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Covered at 50%</a:t>
                      </a:r>
                    </a:p>
                    <a:p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subject to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Lifetime Max: $1,500 </a:t>
                      </a:r>
                    </a:p>
                    <a:p>
                      <a:endParaRPr lang="en-US" sz="2000" b="1" dirty="0">
                        <a:solidFill>
                          <a:srgbClr val="1F497D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rgbClr val="1F497D"/>
                          </a:solidFill>
                        </a:rPr>
                        <a:t>Covered at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01435"/>
                  </a:ext>
                </a:extLst>
              </a:tr>
            </a:tbl>
          </a:graphicData>
        </a:graphic>
      </p:graphicFrame>
      <p:pic>
        <p:nvPicPr>
          <p:cNvPr id="3" name="Picture 2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AC3FC2F-916E-DF77-45C9-CB71E5C4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53" y="478700"/>
            <a:ext cx="958738" cy="9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463"/>
      </a:accent1>
      <a:accent2>
        <a:srgbClr val="A8CADC"/>
      </a:accent2>
      <a:accent3>
        <a:srgbClr val="74A9EA"/>
      </a:accent3>
      <a:accent4>
        <a:srgbClr val="04B3C3"/>
      </a:accent4>
      <a:accent5>
        <a:srgbClr val="5F8473"/>
      </a:accent5>
      <a:accent6>
        <a:srgbClr val="D1EF59"/>
      </a:accent6>
      <a:hlink>
        <a:srgbClr val="0563C1"/>
      </a:hlink>
      <a:folHlink>
        <a:srgbClr val="954F72"/>
      </a:folHlink>
    </a:clrScheme>
    <a:fontScheme name="Custom 29">
      <a:majorFont>
        <a:latin typeface="Seaford Bold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care Pitch Deck_TM89652269_Win32_JC_v2" id="{F8764AB5-AEEF-4CC2-ABB0-6738C12D74B7}" vid="{4B84277E-49D1-4747-AC5A-A160BBEAC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53b9b8-0343-4c90-a6cf-cf9586f7535b" xsi:nil="true"/>
    <lcf76f155ced4ddcb4097134ff3c332f xmlns="3deae214-b890-4c37-8c88-933ad293a68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EA91DD442F954682FAC7CA702B7E60" ma:contentTypeVersion="15" ma:contentTypeDescription="Create a new document." ma:contentTypeScope="" ma:versionID="43c8ca8ac77cb67422aa9f59d16e8ab7">
  <xsd:schema xmlns:xsd="http://www.w3.org/2001/XMLSchema" xmlns:xs="http://www.w3.org/2001/XMLSchema" xmlns:p="http://schemas.microsoft.com/office/2006/metadata/properties" xmlns:ns2="4e53b9b8-0343-4c90-a6cf-cf9586f7535b" xmlns:ns3="3deae214-b890-4c37-8c88-933ad293a687" targetNamespace="http://schemas.microsoft.com/office/2006/metadata/properties" ma:root="true" ma:fieldsID="936a681ffbaf77cfa583fa914ee563e7" ns2:_="" ns3:_="">
    <xsd:import namespace="4e53b9b8-0343-4c90-a6cf-cf9586f7535b"/>
    <xsd:import namespace="3deae214-b890-4c37-8c88-933ad293a6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3b9b8-0343-4c90-a6cf-cf9586f753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298da73-1134-4a0a-bd8f-826a9131f9b2}" ma:internalName="TaxCatchAll" ma:showField="CatchAllData" ma:web="4e53b9b8-0343-4c90-a6cf-cf9586f753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ae214-b890-4c37-8c88-933ad293a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0c8dcc5-e6c8-4574-9c1b-9c1a63d87a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064F8B-46A2-4F22-9203-449568FB58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F4F0A7-9599-4FE3-A548-853A09CF0244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3deae214-b890-4c37-8c88-933ad293a687"/>
    <ds:schemaRef ds:uri="4e53b9b8-0343-4c90-a6cf-cf9586f7535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0E6CE93-379E-45D6-92B1-5BCD6711D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53b9b8-0343-4c90-a6cf-cf9586f7535b"/>
    <ds:schemaRef ds:uri="3deae214-b890-4c37-8c88-933ad293a6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Healthcare pitch deck</Template>
  <TotalTime>12924</TotalTime>
  <Words>1127</Words>
  <Application>Microsoft Office PowerPoint</Application>
  <PresentationFormat>Widescreen</PresentationFormat>
  <Paragraphs>341</Paragraphs>
  <Slides>19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RETIREE Benefits</vt:lpstr>
      <vt:lpstr>Meet The team</vt:lpstr>
      <vt:lpstr>What Benefits are available to YOU?  </vt:lpstr>
      <vt:lpstr>Plans</vt:lpstr>
      <vt:lpstr>mEDICAL insurance (iaff) </vt:lpstr>
      <vt:lpstr>mEDICAL insurance (IAFF) </vt:lpstr>
      <vt:lpstr>Medical insurance rates (IAFF)</vt:lpstr>
      <vt:lpstr>Medical insurance rates (IAFF)</vt:lpstr>
      <vt:lpstr>DENTAL insurance (IAFF)</vt:lpstr>
      <vt:lpstr>DENTAL insurance rates (IAFF)</vt:lpstr>
      <vt:lpstr>vision insurance CORE PLAN (iaff)</vt:lpstr>
      <vt:lpstr>vision insurance Buy-UP (iaff)</vt:lpstr>
      <vt:lpstr>Vision insurance rates (IAFF)</vt:lpstr>
      <vt:lpstr>Alternatives</vt:lpstr>
      <vt:lpstr>Health Benefit  stipend (iaff &amp; fop)</vt:lpstr>
      <vt:lpstr>Portability Privilege</vt:lpstr>
      <vt:lpstr>457 (b) Voluntary Deferred Compensation</vt:lpstr>
      <vt:lpstr>Yur Benefits cntacts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Benefits</dc:title>
  <dc:creator>Michaelynn Sampo</dc:creator>
  <cp:lastModifiedBy>Yslande Agenor</cp:lastModifiedBy>
  <cp:revision>30</cp:revision>
  <dcterms:created xsi:type="dcterms:W3CDTF">2024-08-28T18:08:56Z</dcterms:created>
  <dcterms:modified xsi:type="dcterms:W3CDTF">2026-01-26T21:10:18Z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0x010100A5EA91DD442F954682FAC7CA702B7E60</vt:lpwstr>
  </property>
</Properties>
</file>