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7"/>
  </p:notesMasterIdLst>
  <p:sldIdLst>
    <p:sldId id="287" r:id="rId5"/>
    <p:sldId id="290" r:id="rId6"/>
    <p:sldId id="292" r:id="rId7"/>
    <p:sldId id="349" r:id="rId8"/>
    <p:sldId id="291" r:id="rId9"/>
    <p:sldId id="294" r:id="rId10"/>
    <p:sldId id="1448943678" r:id="rId11"/>
    <p:sldId id="327" r:id="rId12"/>
    <p:sldId id="355" r:id="rId13"/>
    <p:sldId id="295" r:id="rId14"/>
    <p:sldId id="272" r:id="rId15"/>
    <p:sldId id="269" r:id="rId16"/>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ina Adams" initials="LA" lastIdx="3" clrIdx="0">
    <p:extLst>
      <p:ext uri="{19B8F6BF-5375-455C-9EA6-DF929625EA0E}">
        <p15:presenceInfo xmlns:p15="http://schemas.microsoft.com/office/powerpoint/2012/main" userId="S::ladams@treetreeagency.com::55f98ca9-19e5-434a-a48c-5999b519a73a" providerId="AD"/>
      </p:ext>
    </p:extLst>
  </p:cmAuthor>
  <p:cmAuthor id="2" name="Heather Hotaling" initials="HH" lastIdx="10" clrIdx="1">
    <p:extLst>
      <p:ext uri="{19B8F6BF-5375-455C-9EA6-DF929625EA0E}">
        <p15:presenceInfo xmlns:p15="http://schemas.microsoft.com/office/powerpoint/2012/main" userId="S::hhotaling@treetreeagency.com::85676791-2b7c-4c1a-a498-a4b235578f10" providerId="AD"/>
      </p:ext>
    </p:extLst>
  </p:cmAuthor>
  <p:cmAuthor id="3" name="Tomblin, Julie S" initials="TJS" lastIdx="8" clrIdx="2">
    <p:extLst>
      <p:ext uri="{19B8F6BF-5375-455C-9EA6-DF929625EA0E}">
        <p15:presenceInfo xmlns:p15="http://schemas.microsoft.com/office/powerpoint/2012/main" userId="S-1-5-21-725345543-616249376-1177238915-634602" providerId="AD"/>
      </p:ext>
    </p:extLst>
  </p:cmAuthor>
  <p:cmAuthor id="4" name="Aguirre, Ana I" initials="AAI" lastIdx="2" clrIdx="3">
    <p:extLst>
      <p:ext uri="{19B8F6BF-5375-455C-9EA6-DF929625EA0E}">
        <p15:presenceInfo xmlns:p15="http://schemas.microsoft.com/office/powerpoint/2012/main" userId="S::ana.aguirre@nationwide.com::0cfce940-e6dc-41f2-955e-085d5d0bb87e" providerId="AD"/>
      </p:ext>
    </p:extLst>
  </p:cmAuthor>
  <p:cmAuthor id="5" name="Rosen, Jessica" initials="RJ" lastIdx="1" clrIdx="4">
    <p:extLst>
      <p:ext uri="{19B8F6BF-5375-455C-9EA6-DF929625EA0E}">
        <p15:presenceInfo xmlns:p15="http://schemas.microsoft.com/office/powerpoint/2012/main" userId="S::jessica.rosen@nationwide.com::1dd18518-a749-4ef0-9699-32cb5afa645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75C1B7"/>
    <a:srgbClr val="003B5C"/>
    <a:srgbClr val="008080"/>
    <a:srgbClr val="6A2045"/>
    <a:srgbClr val="AF3B72"/>
    <a:srgbClr val="0066FF"/>
    <a:srgbClr val="969696"/>
    <a:srgbClr val="5F5F5F"/>
    <a:srgbClr val="660066"/>
    <a:srgbClr val="A32B2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8E1279B-BBF5-47B1-AA8D-279FF3ED6EA3}" v="1" dt="2026-01-27T16:23:37.993"/>
  </p1510:revLst>
</p1510:revInfo>
</file>

<file path=ppt/tableStyles.xml><?xml version="1.0" encoding="utf-8"?>
<a:tblStyleLst xmlns:a="http://schemas.openxmlformats.org/drawingml/2006/main" def="{5C22544A-7EE6-4342-B048-85BDC9FD1C3A}">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93" autoAdjust="0"/>
    <p:restoredTop sz="61595" autoAdjust="0"/>
  </p:normalViewPr>
  <p:slideViewPr>
    <p:cSldViewPr snapToGrid="0" snapToObjects="1">
      <p:cViewPr varScale="1">
        <p:scale>
          <a:sx n="68" d="100"/>
          <a:sy n="68" d="100"/>
        </p:scale>
        <p:origin x="2106" y="72"/>
      </p:cViewPr>
      <p:guideLst/>
    </p:cSldViewPr>
  </p:slideViewPr>
  <p:notesTextViewPr>
    <p:cViewPr>
      <p:scale>
        <a:sx n="95" d="100"/>
        <a:sy n="95" d="100"/>
      </p:scale>
      <p:origin x="0" y="0"/>
    </p:cViewPr>
  </p:notesTextViewPr>
  <p:sorterViewPr>
    <p:cViewPr>
      <p:scale>
        <a:sx n="100" d="100"/>
        <a:sy n="100" d="100"/>
      </p:scale>
      <p:origin x="0" y="-337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DE55ACCC-80AB-5846-8BF5-E2636573C8BF}" type="datetimeFigureOut">
              <a:rPr lang="en-US" smtClean="0"/>
              <a:t>1/29/2026</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0BB530AB-4B8D-B349-94AA-CA9E19388A04}" type="slidenum">
              <a:rPr lang="en-US" smtClean="0"/>
              <a:t>‹#›</a:t>
            </a:fld>
            <a:endParaRPr lang="en-US"/>
          </a:p>
        </p:txBody>
      </p:sp>
    </p:spTree>
    <p:extLst>
      <p:ext uri="{BB962C8B-B14F-4D97-AF65-F5344CB8AC3E}">
        <p14:creationId xmlns:p14="http://schemas.microsoft.com/office/powerpoint/2010/main" val="8156833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irs.gov/newsroom/401k-limit-increases-to-23500-for-2025-ira-limit-remains-7000"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www.irs.gov/retirement-plans/plan-participant-employee/retirement-topics-457b-contribution-limits#:~:text=Special%20457(b)%20catch%2D,in%202020%20and%20in%202021)."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sz="1600" dirty="0"/>
              <a:t>Welcome! Today we  will discuss key considerations as you approach retirement: DROP, Investment Plan, Final Accrual Payout, Catch up, Distributions options, Stay in plan after retirement, and much more!</a:t>
            </a:r>
          </a:p>
          <a:p>
            <a:pPr defTabSz="942289">
              <a:defRPr/>
            </a:pPr>
            <a:endParaRPr lang="en-US" sz="1600" dirty="0"/>
          </a:p>
          <a:p>
            <a:pPr marL="0" marR="0" lvl="0" indent="0" algn="l" defTabSz="942289" rtl="0" eaLnBrk="1" fontAlgn="auto" latinLnBrk="0" hangingPunct="1">
              <a:lnSpc>
                <a:spcPct val="100000"/>
              </a:lnSpc>
              <a:spcBef>
                <a:spcPts val="0"/>
              </a:spcBef>
              <a:spcAft>
                <a:spcPts val="0"/>
              </a:spcAft>
              <a:buClrTx/>
              <a:buSzTx/>
              <a:buFontTx/>
              <a:buNone/>
              <a:tabLst/>
              <a:defRPr/>
            </a:pPr>
            <a:r>
              <a:rPr lang="en-US" sz="1600" dirty="0"/>
              <a:t>I am  Ana Aguirre and I’m a [TITLE]. We’ll have some time at the end of our session today for Q&amp;A, but feel free to ask questions as we go along as well.</a:t>
            </a:r>
          </a:p>
          <a:p>
            <a:pPr marL="0" marR="0" lvl="0" indent="0" algn="l" defTabSz="942289" rtl="0" eaLnBrk="1" fontAlgn="auto" latinLnBrk="0" hangingPunct="1">
              <a:lnSpc>
                <a:spcPct val="100000"/>
              </a:lnSpc>
              <a:spcBef>
                <a:spcPts val="0"/>
              </a:spcBef>
              <a:spcAft>
                <a:spcPts val="0"/>
              </a:spcAft>
              <a:buClrTx/>
              <a:buSzTx/>
              <a:buFontTx/>
              <a:buNone/>
              <a:tabLst/>
              <a:defRPr/>
            </a:pPr>
            <a:r>
              <a:rPr lang="en-US" sz="1600" dirty="0"/>
              <a:t> I am excited to share all this information with you, as well as Nationwide's many tools and resources because the objective is that you can have an overall knowledge to help you understand your options and help you put the pieces of the puzzle together as your planning for the longest weekend of your life a/k/a your retirement.  </a:t>
            </a:r>
          </a:p>
          <a:p>
            <a:pPr marL="0" marR="0" lvl="0" indent="0" algn="l" defTabSz="942289" rtl="0" eaLnBrk="1" fontAlgn="auto" latinLnBrk="0" hangingPunct="1">
              <a:lnSpc>
                <a:spcPct val="100000"/>
              </a:lnSpc>
              <a:spcBef>
                <a:spcPts val="0"/>
              </a:spcBef>
              <a:spcAft>
                <a:spcPts val="0"/>
              </a:spcAft>
              <a:buClrTx/>
              <a:buSzTx/>
              <a:buFontTx/>
              <a:buNone/>
              <a:tabLst/>
              <a:defRPr/>
            </a:pPr>
            <a:endParaRPr lang="en-US" sz="1600" dirty="0"/>
          </a:p>
          <a:p>
            <a:pPr marL="0" marR="0" lvl="0" indent="0" algn="l" defTabSz="942289" rtl="0" eaLnBrk="1" fontAlgn="auto" latinLnBrk="0" hangingPunct="1">
              <a:lnSpc>
                <a:spcPct val="100000"/>
              </a:lnSpc>
              <a:spcBef>
                <a:spcPts val="0"/>
              </a:spcBef>
              <a:spcAft>
                <a:spcPts val="0"/>
              </a:spcAft>
              <a:buClrTx/>
              <a:buSzTx/>
              <a:buFontTx/>
              <a:buNone/>
              <a:tabLst/>
              <a:defRPr/>
            </a:pPr>
            <a:r>
              <a:rPr lang="en-US" sz="1600" dirty="0"/>
              <a:t>We know each one of you are individuals with a unique vision for your retirement.  We would also like you to keep in mind,  that although you are retiring from your employer, you are not retiring from Nationwide or us.  We started the journey with you while you are working and will continue to be there for you through out your retirement years. </a:t>
            </a:r>
          </a:p>
          <a:p>
            <a:pPr marL="0" marR="0" lvl="0" indent="0" algn="l" defTabSz="942289" rtl="0" eaLnBrk="1" fontAlgn="auto" latinLnBrk="0" hangingPunct="1">
              <a:lnSpc>
                <a:spcPct val="100000"/>
              </a:lnSpc>
              <a:spcBef>
                <a:spcPts val="0"/>
              </a:spcBef>
              <a:spcAft>
                <a:spcPts val="0"/>
              </a:spcAft>
              <a:buClrTx/>
              <a:buSzTx/>
              <a:buFontTx/>
              <a:buNone/>
              <a:tabLst/>
              <a:defRPr/>
            </a:pPr>
            <a:r>
              <a:rPr lang="en-US" sz="1600" dirty="0"/>
              <a:t>   </a:t>
            </a:r>
          </a:p>
          <a:p>
            <a:pPr defTabSz="942289">
              <a:defRPr/>
            </a:pPr>
            <a:r>
              <a:rPr lang="en-US" sz="1600" dirty="0"/>
              <a:t> Therefore,  I encourage you to talk with your one of your nine local reps  so we can help set a plan of action  tailored to your individual retirement needs.</a:t>
            </a:r>
          </a:p>
          <a:p>
            <a:pPr defTabSz="942289">
              <a:defRPr/>
            </a:pPr>
            <a:endParaRPr lang="en-US" sz="1600" dirty="0"/>
          </a:p>
          <a:p>
            <a:pPr defTabSz="942289">
              <a:defRPr/>
            </a:pPr>
            <a:r>
              <a:rPr lang="en-US" sz="1600" dirty="0"/>
              <a:t> </a:t>
            </a:r>
          </a:p>
          <a:p>
            <a:pPr defTabSz="942289">
              <a:defRPr/>
            </a:pPr>
            <a:endParaRPr lang="en-US" sz="1600" dirty="0"/>
          </a:p>
          <a:p>
            <a:pPr defTabSz="942289">
              <a:defRPr/>
            </a:pPr>
            <a:endParaRPr lang="en-US" dirty="0"/>
          </a:p>
        </p:txBody>
      </p:sp>
      <p:sp>
        <p:nvSpPr>
          <p:cNvPr id="4" name="Slide Number Placeholder 3"/>
          <p:cNvSpPr>
            <a:spLocks noGrp="1"/>
          </p:cNvSpPr>
          <p:nvPr>
            <p:ph type="sldNum" sz="quarter" idx="10"/>
          </p:nvPr>
        </p:nvSpPr>
        <p:spPr/>
        <p:txBody>
          <a:bodyPr/>
          <a:lstStyle/>
          <a:p>
            <a:fld id="{FA6EDB70-5400-544A-BDF5-E3AA47FAC380}" type="slidenum">
              <a:rPr lang="en-US" smtClean="0"/>
              <a:t>1</a:t>
            </a:fld>
            <a:endParaRPr lang="en-US" dirty="0"/>
          </a:p>
        </p:txBody>
      </p:sp>
    </p:spTree>
    <p:extLst>
      <p:ext uri="{BB962C8B-B14F-4D97-AF65-F5344CB8AC3E}">
        <p14:creationId xmlns:p14="http://schemas.microsoft.com/office/powerpoint/2010/main" val="30681582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dirty="0"/>
              <a:t>You may not have to take your money out. Actually, leaving it in your plan can give you preferential pricing and investment options. You have a few options:</a:t>
            </a:r>
          </a:p>
          <a:p>
            <a:endParaRPr lang="en-US" dirty="0"/>
          </a:p>
          <a:p>
            <a:r>
              <a:rPr lang="en-US" dirty="0"/>
              <a:t>Take a lump-sum distribution: This option is great if you need cash right away. Keep in mind that you’ll not only lose the tax-deferred compounding benefits, but you’ll pay all the taxes on it at one time</a:t>
            </a:r>
          </a:p>
          <a:p>
            <a:endParaRPr lang="en-US" dirty="0"/>
          </a:p>
          <a:p>
            <a:r>
              <a:rPr lang="en-US" dirty="0"/>
              <a:t>Roll your money into an IRA: This option is often recommended by financial advisors because it gives you greater control of your money and investment choices.</a:t>
            </a:r>
          </a:p>
          <a:p>
            <a:endParaRPr lang="en-US" dirty="0"/>
          </a:p>
          <a:p>
            <a:r>
              <a:rPr lang="en-US" dirty="0"/>
              <a:t>Take periodic distributions: You likely can do this directly from your deferred comp. Or you can choose other options, like purchasing an annuity to receive regular payments from your money.  </a:t>
            </a:r>
          </a:p>
          <a:p>
            <a:endParaRPr lang="en-US" dirty="0"/>
          </a:p>
          <a:p>
            <a:r>
              <a:rPr lang="en-US" dirty="0"/>
              <a:t>Stay in the plan: You may be able to continue to benefit from the investment options and pricing, even in retirement. </a:t>
            </a:r>
          </a:p>
          <a:p>
            <a:endParaRPr lang="en-US" dirty="0"/>
          </a:p>
          <a:p>
            <a:r>
              <a:rPr lang="en-US" dirty="0"/>
              <a:t>Talk to your financial advisor to learn more.</a:t>
            </a:r>
          </a:p>
          <a:p>
            <a:endParaRPr lang="en-US" dirty="0"/>
          </a:p>
        </p:txBody>
      </p:sp>
      <p:sp>
        <p:nvSpPr>
          <p:cNvPr id="4" name="Slide Number Placeholder 3"/>
          <p:cNvSpPr>
            <a:spLocks noGrp="1"/>
          </p:cNvSpPr>
          <p:nvPr>
            <p:ph type="sldNum" sz="quarter" idx="5"/>
          </p:nvPr>
        </p:nvSpPr>
        <p:spPr/>
        <p:txBody>
          <a:bodyPr/>
          <a:lstStyle/>
          <a:p>
            <a:fld id="{0BB530AB-4B8D-B349-94AA-CA9E19388A04}" type="slidenum">
              <a:rPr lang="en-US" smtClean="0"/>
              <a:t>10</a:t>
            </a:fld>
            <a:endParaRPr lang="en-US"/>
          </a:p>
        </p:txBody>
      </p:sp>
    </p:spTree>
    <p:extLst>
      <p:ext uri="{BB962C8B-B14F-4D97-AF65-F5344CB8AC3E}">
        <p14:creationId xmlns:p14="http://schemas.microsoft.com/office/powerpoint/2010/main" val="13307057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95450" y="469900"/>
            <a:ext cx="3746500" cy="2106613"/>
          </a:xfrm>
        </p:spPr>
      </p:sp>
      <p:sp>
        <p:nvSpPr>
          <p:cNvPr id="3" name="Notes Placeholder 2"/>
          <p:cNvSpPr>
            <a:spLocks noGrp="1"/>
          </p:cNvSpPr>
          <p:nvPr>
            <p:ph type="body" idx="1"/>
          </p:nvPr>
        </p:nvSpPr>
        <p:spPr>
          <a:xfrm>
            <a:off x="494701" y="2576497"/>
            <a:ext cx="6176678" cy="6107843"/>
          </a:xfrm>
        </p:spPr>
        <p:txBody>
          <a:bodyPr/>
          <a:lstStyle/>
          <a:p>
            <a:r>
              <a:rPr lang="en-US" sz="1600" dirty="0">
                <a:latin typeface="Arial"/>
                <a:cs typeface="Arial"/>
              </a:rPr>
              <a:t>After you’ve logged on to your Plan account, you have access to a robust tool for retirement planning: My Interactive Retirement Planner</a:t>
            </a:r>
            <a:r>
              <a:rPr lang="en-US" sz="1600" baseline="30000" dirty="0">
                <a:latin typeface="Arial"/>
                <a:cs typeface="Arial"/>
              </a:rPr>
              <a:t>SM</a:t>
            </a:r>
            <a:r>
              <a:rPr lang="en-US" dirty="0"/>
              <a:t>. </a:t>
            </a:r>
            <a:r>
              <a:rPr lang="en-US" sz="1600" dirty="0">
                <a:latin typeface="Arial"/>
                <a:cs typeface="Arial"/>
              </a:rPr>
              <a:t>Give the Planner ten minutes and you can:</a:t>
            </a:r>
          </a:p>
          <a:p>
            <a:pPr lvl="0"/>
            <a:r>
              <a:rPr lang="en-US" sz="1600" dirty="0">
                <a:latin typeface="Arial"/>
                <a:cs typeface="Arial"/>
              </a:rPr>
              <a:t>• Explore what kind of retirement you’d like</a:t>
            </a:r>
          </a:p>
          <a:p>
            <a:r>
              <a:rPr lang="en-US" sz="1600" dirty="0">
                <a:latin typeface="Arial"/>
                <a:cs typeface="Arial"/>
              </a:rPr>
              <a:t>• Set targets for the income you’ll need for the retirement you want</a:t>
            </a:r>
          </a:p>
          <a:p>
            <a:r>
              <a:rPr lang="en-US" sz="1600" dirty="0">
                <a:latin typeface="Arial"/>
                <a:cs typeface="Arial"/>
              </a:rPr>
              <a:t>• Decide how much to save to fill your income gap</a:t>
            </a:r>
          </a:p>
          <a:p>
            <a:r>
              <a:rPr lang="en-US" sz="1600" dirty="0">
                <a:latin typeface="Arial"/>
                <a:cs typeface="Arial"/>
              </a:rPr>
              <a:t>• Track your progress over time</a:t>
            </a:r>
          </a:p>
          <a:p>
            <a:r>
              <a:rPr lang="en-US" sz="1600" dirty="0">
                <a:latin typeface="Arial"/>
                <a:cs typeface="Arial"/>
              </a:rPr>
              <a:t>• Make adjustments over time as your needs or goals change</a:t>
            </a:r>
          </a:p>
          <a:p>
            <a:r>
              <a:rPr lang="en-US" sz="1600" dirty="0">
                <a:latin typeface="Arial"/>
                <a:cs typeface="Arial"/>
              </a:rPr>
              <a:t>• Put your decisions into effect on the spot </a:t>
            </a:r>
          </a:p>
          <a:p>
            <a:r>
              <a:rPr lang="en-US" sz="1600" dirty="0">
                <a:latin typeface="Arial"/>
                <a:cs typeface="Arial"/>
              </a:rPr>
              <a:t>The Planner now includes a Pension Estimator and a Social Security Estimator, tools that can help you get a more realistic sense of what your monthly income in retirement may be – which, of course, can help you see what, if any, income gap you may face. With this comprehensive view of your income resources, you can make more informed decisions about your savings needs.</a:t>
            </a:r>
          </a:p>
          <a:p>
            <a:r>
              <a:rPr lang="en-US" sz="1600" dirty="0">
                <a:latin typeface="Arial"/>
                <a:cs typeface="Arial"/>
              </a:rPr>
              <a:t>[Transition]</a:t>
            </a:r>
          </a:p>
          <a:p>
            <a:r>
              <a:rPr lang="en-US" sz="1600" dirty="0">
                <a:latin typeface="Arial"/>
                <a:cs typeface="Arial"/>
              </a:rPr>
              <a:t>Another tool that may help you better prepare is Nationwide’s new Health Care Estimator.</a:t>
            </a:r>
          </a:p>
        </p:txBody>
      </p:sp>
      <p:sp>
        <p:nvSpPr>
          <p:cNvPr id="4" name="Slide Number Placeholder 3"/>
          <p:cNvSpPr>
            <a:spLocks noGrp="1"/>
          </p:cNvSpPr>
          <p:nvPr>
            <p:ph type="sldNum" sz="quarter" idx="10"/>
          </p:nvPr>
        </p:nvSpPr>
        <p:spPr/>
        <p:txBody>
          <a:bodyPr/>
          <a:lstStyle/>
          <a:p>
            <a:fld id="{ABC39823-75A4-FF44-8DE7-893D833FDC77}" type="slidenum">
              <a:rPr lang="en-US" smtClean="0"/>
              <a:pPr/>
              <a:t>11</a:t>
            </a:fld>
            <a:endParaRPr lang="en-US"/>
          </a:p>
        </p:txBody>
      </p:sp>
    </p:spTree>
    <p:extLst>
      <p:ext uri="{BB962C8B-B14F-4D97-AF65-F5344CB8AC3E}">
        <p14:creationId xmlns:p14="http://schemas.microsoft.com/office/powerpoint/2010/main" val="33855445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BB530AB-4B8D-B349-94AA-CA9E19388A04}" type="slidenum">
              <a:rPr lang="en-US" smtClean="0"/>
              <a:t>12</a:t>
            </a:fld>
            <a:endParaRPr lang="en-US"/>
          </a:p>
        </p:txBody>
      </p:sp>
    </p:spTree>
    <p:extLst>
      <p:ext uri="{BB962C8B-B14F-4D97-AF65-F5344CB8AC3E}">
        <p14:creationId xmlns:p14="http://schemas.microsoft.com/office/powerpoint/2010/main" val="36668785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NW we know that retirement is as unique as each individual planning for it. That’s why at Nationwide, we define retirement as your vision for the future — not as dollars and benchmarks.</a:t>
            </a:r>
          </a:p>
          <a:p>
            <a:endParaRPr lang="en-US" dirty="0"/>
          </a:p>
          <a:p>
            <a:r>
              <a:rPr lang="en-US" dirty="0"/>
              <a:t>Your best life is possible when you have the right plan in place. </a:t>
            </a:r>
          </a:p>
          <a:p>
            <a:endParaRPr lang="en-US" dirty="0"/>
          </a:p>
          <a:p>
            <a:r>
              <a:rPr lang="en-US" dirty="0"/>
              <a:t>Let’s look at how your vision comes to life as you approach — and continue to live in — retirement.</a:t>
            </a:r>
          </a:p>
          <a:p>
            <a:endParaRPr lang="en-US" dirty="0"/>
          </a:p>
          <a:p>
            <a:pPr defTabSz="942289">
              <a:defRPr/>
            </a:pPr>
            <a:r>
              <a:rPr lang="en-US" dirty="0"/>
              <a:t>There are many factors to consider in this stage of life. </a:t>
            </a:r>
          </a:p>
          <a:p>
            <a:endParaRPr lang="en-US" dirty="0"/>
          </a:p>
          <a:p>
            <a:r>
              <a:rPr lang="en-US" dirty="0"/>
              <a:t>Let’s look at 10 of the biggest pieces to the retirement puzzle.</a:t>
            </a:r>
          </a:p>
          <a:p>
            <a:endParaRPr lang="en-US" dirty="0"/>
          </a:p>
        </p:txBody>
      </p:sp>
      <p:sp>
        <p:nvSpPr>
          <p:cNvPr id="4" name="Slide Number Placeholder 3"/>
          <p:cNvSpPr>
            <a:spLocks noGrp="1"/>
          </p:cNvSpPr>
          <p:nvPr>
            <p:ph type="sldNum" sz="quarter" idx="5"/>
          </p:nvPr>
        </p:nvSpPr>
        <p:spPr/>
        <p:txBody>
          <a:bodyPr/>
          <a:lstStyle/>
          <a:p>
            <a:fld id="{0BB530AB-4B8D-B349-94AA-CA9E19388A04}" type="slidenum">
              <a:rPr lang="en-US" smtClean="0"/>
              <a:t>2</a:t>
            </a:fld>
            <a:endParaRPr lang="en-US" dirty="0"/>
          </a:p>
        </p:txBody>
      </p:sp>
    </p:spTree>
    <p:extLst>
      <p:ext uri="{BB962C8B-B14F-4D97-AF65-F5344CB8AC3E}">
        <p14:creationId xmlns:p14="http://schemas.microsoft.com/office/powerpoint/2010/main" val="33230552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My Dad is 87 years old. He worked for his company for 30 years.  He was lucky that he had a defined benefit Pension program, which is rare for the private sector now,  He retired at the age of 56, that means he has been retired for 31 years &amp; hopefully longer! In fact, on his 86</a:t>
            </a:r>
            <a:r>
              <a:rPr lang="en-US" baseline="30000" dirty="0"/>
              <a:t>th</a:t>
            </a:r>
            <a:r>
              <a:rPr lang="en-US" dirty="0"/>
              <a:t> birthday my brothers and I teased him saying that he was at the break even point, 30 years working for the company &amp; 30 years retired!  He always used to say jokingly, I’ll be lucky if I live for 20 years in retirement.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My point is…..</a:t>
            </a:r>
          </a:p>
          <a:p>
            <a:endParaRPr lang="en-US" dirty="0"/>
          </a:p>
          <a:p>
            <a:r>
              <a:rPr lang="en-US" dirty="0"/>
              <a:t>Thanks to modern medicine &amp; healthier lifestyle choices, </a:t>
            </a:r>
          </a:p>
          <a:p>
            <a:endParaRPr lang="en-US" dirty="0"/>
          </a:p>
          <a:p>
            <a:endParaRPr lang="en-US" dirty="0"/>
          </a:p>
          <a:p>
            <a:r>
              <a:rPr lang="en-US" dirty="0"/>
              <a:t>People are living longer than ever before.</a:t>
            </a:r>
            <a:r>
              <a:rPr lang="en-US" baseline="30000" dirty="0"/>
              <a:t>*</a:t>
            </a:r>
            <a:r>
              <a:rPr lang="en-US" dirty="0"/>
              <a:t> That means you will likely spend more years in retirement than the generations before you did. Don’t run the risk of outliving your income.</a:t>
            </a:r>
          </a:p>
          <a:p>
            <a:endParaRPr lang="en-US" dirty="0"/>
          </a:p>
          <a:p>
            <a:endParaRPr lang="en-US" dirty="0"/>
          </a:p>
          <a:p>
            <a:r>
              <a:rPr lang="en-US" baseline="30000" dirty="0"/>
              <a:t>1</a:t>
            </a:r>
            <a:r>
              <a:rPr lang="en-US" i="1" dirty="0"/>
              <a:t>https://www.allianzlife.com/about/news-and-events/news-releases/ Generations-Ahead-Study-2017 </a:t>
            </a:r>
            <a:endParaRPr lang="en-US" dirty="0"/>
          </a:p>
          <a:p>
            <a:pPr defTabSz="942289">
              <a:defRPr/>
            </a:pPr>
            <a:endParaRPr lang="en-US" baseline="30000" dirty="0"/>
          </a:p>
          <a:p>
            <a:pPr defTabSz="942289">
              <a:defRPr/>
            </a:pPr>
            <a:r>
              <a:rPr lang="en-US" baseline="30000" dirty="0"/>
              <a:t>*</a:t>
            </a:r>
            <a:r>
              <a:rPr lang="en-US" dirty="0"/>
              <a:t>https://ourworldindata.org/life-expectancy</a:t>
            </a:r>
          </a:p>
          <a:p>
            <a:endParaRPr lang="en-US" dirty="0"/>
          </a:p>
          <a:p>
            <a:endParaRPr lang="en-US" dirty="0"/>
          </a:p>
        </p:txBody>
      </p:sp>
      <p:sp>
        <p:nvSpPr>
          <p:cNvPr id="4" name="Slide Number Placeholder 3"/>
          <p:cNvSpPr>
            <a:spLocks noGrp="1"/>
          </p:cNvSpPr>
          <p:nvPr>
            <p:ph type="sldNum" sz="quarter" idx="5"/>
          </p:nvPr>
        </p:nvSpPr>
        <p:spPr/>
        <p:txBody>
          <a:bodyPr/>
          <a:lstStyle/>
          <a:p>
            <a:fld id="{0BB530AB-4B8D-B349-94AA-CA9E19388A04}" type="slidenum">
              <a:rPr lang="en-US" smtClean="0"/>
              <a:t>3</a:t>
            </a:fld>
            <a:endParaRPr lang="en-US" dirty="0"/>
          </a:p>
        </p:txBody>
      </p:sp>
    </p:spTree>
    <p:extLst>
      <p:ext uri="{BB962C8B-B14F-4D97-AF65-F5344CB8AC3E}">
        <p14:creationId xmlns:p14="http://schemas.microsoft.com/office/powerpoint/2010/main" val="22448152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Arial"/>
                <a:cs typeface="Arial"/>
              </a:rPr>
              <a:t> Things likely will cost more in just a few years. The Dept. of Labor calculates that what cost $10,000 in 1995 likely costs more than $15,637.53 today.</a:t>
            </a:r>
            <a:r>
              <a:rPr lang="en-US" sz="1200" baseline="30000" dirty="0">
                <a:latin typeface="Arial"/>
                <a:cs typeface="Arial"/>
              </a:rPr>
              <a:t>1</a:t>
            </a:r>
            <a:r>
              <a:rPr lang="en-US" sz="1200" dirty="0">
                <a:latin typeface="Arial"/>
                <a:cs typeface="Arial"/>
              </a:rPr>
              <a:t> Think about what that could mean to your money 20 years from now.</a:t>
            </a:r>
          </a:p>
          <a:p>
            <a:endParaRPr lang="en-US" sz="1200" dirty="0">
              <a:latin typeface="Arial"/>
              <a:cs typeface="Arial"/>
            </a:endParaRPr>
          </a:p>
          <a:p>
            <a:r>
              <a:rPr lang="en-US" sz="1200" dirty="0">
                <a:latin typeface="Arial"/>
                <a:cs typeface="Arial"/>
              </a:rPr>
              <a:t>The most relevant health care costs to retirees are those they must pay themselves. If you are retiring before the age of 65- an important factor that must be considered is paying for health insurance- then once at age 65 you qualify for Medicare- but even then you must factor in for </a:t>
            </a:r>
          </a:p>
          <a:p>
            <a:endParaRPr lang="en-US" sz="1200" dirty="0">
              <a:latin typeface="Arial"/>
              <a:cs typeface="Arial"/>
            </a:endParaRPr>
          </a:p>
          <a:p>
            <a:r>
              <a:rPr lang="en-US" sz="1200" dirty="0">
                <a:latin typeface="Arial"/>
                <a:cs typeface="Arial"/>
              </a:rPr>
              <a:t> supplemental insurance &amp; prescriptions for medicine.  (  plug Tim </a:t>
            </a:r>
            <a:r>
              <a:rPr lang="en-US" sz="1200" dirty="0" err="1">
                <a:latin typeface="Arial"/>
                <a:cs typeface="Arial"/>
              </a:rPr>
              <a:t>Omara</a:t>
            </a:r>
            <a:r>
              <a:rPr lang="en-US" sz="1200" dirty="0">
                <a:latin typeface="Arial"/>
                <a:cs typeface="Arial"/>
              </a:rPr>
              <a:t>- NW Retirement Inst)</a:t>
            </a:r>
          </a:p>
          <a:p>
            <a:endParaRPr lang="en-US" sz="1200" dirty="0">
              <a:latin typeface="Arial"/>
              <a:cs typeface="Arial"/>
            </a:endParaRPr>
          </a:p>
          <a:p>
            <a:r>
              <a:rPr lang="en-US" sz="1200" dirty="0">
                <a:latin typeface="Arial"/>
                <a:cs typeface="Arial"/>
              </a:rPr>
              <a:t> A 65-year-old couple retiring today can expect to spend about $220,000 over the next 20 years on out-of-pocket health care expenses.</a:t>
            </a:r>
            <a:r>
              <a:rPr lang="en-US" sz="1200" baseline="30000" dirty="0">
                <a:latin typeface="Arial"/>
                <a:cs typeface="Arial"/>
              </a:rPr>
              <a:t>2</a:t>
            </a:r>
          </a:p>
          <a:p>
            <a:endParaRPr lang="en-US" sz="1200" dirty="0">
              <a:latin typeface="Arial"/>
              <a:cs typeface="Arial"/>
            </a:endParaRPr>
          </a:p>
          <a:p>
            <a:r>
              <a:rPr lang="en-US" sz="1200" dirty="0">
                <a:latin typeface="Arial"/>
                <a:cs typeface="Arial"/>
              </a:rPr>
              <a:t>According to the National Clearinghouse for Long-Term Care Information, at least 70% of people over the age of 65 will require some form of long-term care in their lifetime. Based on a national average of $6,235 per month for a semi-private room, the cost of long-term care can be expensive.</a:t>
            </a:r>
            <a:r>
              <a:rPr lang="en-US" sz="1200" baseline="30000" dirty="0">
                <a:latin typeface="Arial"/>
                <a:cs typeface="Arial"/>
              </a:rPr>
              <a:t> 3    </a:t>
            </a:r>
          </a:p>
          <a:p>
            <a:endParaRPr lang="en-US" sz="1200" dirty="0">
              <a:latin typeface="Arial"/>
              <a:cs typeface="Arial"/>
            </a:endParaRPr>
          </a:p>
          <a:p>
            <a:r>
              <a:rPr lang="en-US" sz="1200" dirty="0">
                <a:latin typeface="Arial"/>
                <a:cs typeface="Arial"/>
              </a:rPr>
              <a:t>What are we getting for our health care money? We’re living longer. </a:t>
            </a:r>
          </a:p>
          <a:p>
            <a:endParaRPr lang="en-US" sz="1200" dirty="0">
              <a:latin typeface="Arial"/>
              <a:cs typeface="Arial"/>
            </a:endParaRPr>
          </a:p>
          <a:p>
            <a:r>
              <a:rPr lang="en-US" sz="1200" dirty="0">
                <a:latin typeface="Arial"/>
                <a:cs typeface="Arial"/>
              </a:rPr>
              <a:t>The Census Bureau projects that the population age 85 and over could grow from 5.5 million in 2010 to 19 million by 2050.  Living past 100 is becoming more and more probable.</a:t>
            </a:r>
            <a:r>
              <a:rPr lang="en-US" sz="1200" baseline="30000" dirty="0">
                <a:latin typeface="Arial"/>
                <a:cs typeface="Arial"/>
              </a:rPr>
              <a:t>4</a:t>
            </a:r>
            <a:r>
              <a:rPr lang="en-US" sz="1200" dirty="0">
                <a:latin typeface="Arial"/>
                <a:cs typeface="Arial"/>
              </a:rPr>
              <a:t>  BTW- my grandfather, my dad’s dad lived to 104!</a:t>
            </a:r>
          </a:p>
          <a:p>
            <a:endParaRPr lang="en-US" sz="1200" dirty="0">
              <a:latin typeface="Arial"/>
              <a:cs typeface="Arial"/>
            </a:endParaRPr>
          </a:p>
          <a:p>
            <a:r>
              <a:rPr lang="en-US" sz="1200" dirty="0">
                <a:latin typeface="Arial"/>
                <a:cs typeface="Arial"/>
              </a:rPr>
              <a:t>Although it seems odd to say, living longer is a real risk. Especially to your money.</a:t>
            </a:r>
          </a:p>
          <a:p>
            <a:endParaRPr lang="en-US" sz="1200" dirty="0">
              <a:latin typeface="Arial"/>
              <a:cs typeface="Arial"/>
            </a:endParaRPr>
          </a:p>
          <a:p>
            <a:endParaRPr lang="en-US" dirty="0"/>
          </a:p>
        </p:txBody>
      </p:sp>
      <p:sp>
        <p:nvSpPr>
          <p:cNvPr id="4" name="Slide Number Placeholder 3"/>
          <p:cNvSpPr>
            <a:spLocks noGrp="1"/>
          </p:cNvSpPr>
          <p:nvPr>
            <p:ph type="sldNum" sz="quarter" idx="5"/>
          </p:nvPr>
        </p:nvSpPr>
        <p:spPr/>
        <p:txBody>
          <a:bodyPr/>
          <a:lstStyle/>
          <a:p>
            <a:fld id="{0BB530AB-4B8D-B349-94AA-CA9E19388A04}" type="slidenum">
              <a:rPr lang="en-US" smtClean="0"/>
              <a:t>4</a:t>
            </a:fld>
            <a:endParaRPr lang="en-US"/>
          </a:p>
        </p:txBody>
      </p:sp>
    </p:spTree>
    <p:extLst>
      <p:ext uri="{BB962C8B-B14F-4D97-AF65-F5344CB8AC3E}">
        <p14:creationId xmlns:p14="http://schemas.microsoft.com/office/powerpoint/2010/main" val="32340940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So then, you might be asking yourself, exactly how much money will I need at retirement?  Well, most financial experts say that you will need up to 80% to maintain the same standard of living.  </a:t>
            </a:r>
          </a:p>
          <a:p>
            <a:r>
              <a:rPr lang="en-US" dirty="0"/>
              <a:t>Whenever, I have assisted anyone planning for retirement, I aim to get them at 100% or even a bit more…. </a:t>
            </a:r>
          </a:p>
          <a:p>
            <a:endParaRPr lang="en-US" dirty="0"/>
          </a:p>
          <a:p>
            <a:endParaRPr lang="en-US" dirty="0"/>
          </a:p>
          <a:p>
            <a:r>
              <a:rPr lang="en-US" dirty="0"/>
              <a:t>Consider all your expenses:</a:t>
            </a:r>
          </a:p>
          <a:p>
            <a:r>
              <a:rPr lang="en-US" dirty="0"/>
              <a:t>• Consider your mortgages, utilities, car payments and other monthly expenses</a:t>
            </a:r>
          </a:p>
          <a:p>
            <a:r>
              <a:rPr lang="en-US" dirty="0"/>
              <a:t>• Plan for your leisure activities along with your fixed expenses, such as traveling- until around the age of 75, my dad was able to travel at least 1 or 2 times per year.  </a:t>
            </a:r>
          </a:p>
          <a:p>
            <a:endParaRPr lang="en-US" dirty="0"/>
          </a:p>
          <a:p>
            <a:r>
              <a:rPr lang="en-US" dirty="0"/>
              <a:t>What fixed expenses will carry over into retirement?</a:t>
            </a:r>
          </a:p>
          <a:p>
            <a:endParaRPr lang="en-US" dirty="0"/>
          </a:p>
          <a:p>
            <a:pPr defTabSz="942289">
              <a:defRPr/>
            </a:pPr>
            <a:r>
              <a:rPr lang="en-US" i="1" baseline="30000" dirty="0"/>
              <a:t>2 </a:t>
            </a:r>
            <a:r>
              <a:rPr lang="en-US" i="1" dirty="0"/>
              <a:t>https://www.fool.com/retirement/2017/08/05/heres-how-much-income-youll-need-after-you-retire.aspx</a:t>
            </a:r>
            <a:endParaRPr lang="en-US" dirty="0"/>
          </a:p>
          <a:p>
            <a:endParaRPr lang="en-US" dirty="0"/>
          </a:p>
        </p:txBody>
      </p:sp>
      <p:sp>
        <p:nvSpPr>
          <p:cNvPr id="4" name="Slide Number Placeholder 3"/>
          <p:cNvSpPr>
            <a:spLocks noGrp="1"/>
          </p:cNvSpPr>
          <p:nvPr>
            <p:ph type="sldNum" sz="quarter" idx="5"/>
          </p:nvPr>
        </p:nvSpPr>
        <p:spPr/>
        <p:txBody>
          <a:bodyPr/>
          <a:lstStyle/>
          <a:p>
            <a:fld id="{0BB530AB-4B8D-B349-94AA-CA9E19388A04}" type="slidenum">
              <a:rPr lang="en-US" smtClean="0"/>
              <a:t>5</a:t>
            </a:fld>
            <a:endParaRPr lang="en-US"/>
          </a:p>
        </p:txBody>
      </p:sp>
    </p:spTree>
    <p:extLst>
      <p:ext uri="{BB962C8B-B14F-4D97-AF65-F5344CB8AC3E}">
        <p14:creationId xmlns:p14="http://schemas.microsoft.com/office/powerpoint/2010/main" val="31518241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PENSIONS: FRS will account for about 50% of your retirement income.  </a:t>
            </a:r>
            <a:endParaRPr lang="en-US" baseline="30000" dirty="0"/>
          </a:p>
          <a:p>
            <a:pPr defTabSz="942289">
              <a:defRPr/>
            </a:pPr>
            <a:endParaRPr lang="en-US" dirty="0"/>
          </a:p>
          <a:p>
            <a:pPr defTabSz="942289">
              <a:defRPr/>
            </a:pPr>
            <a:r>
              <a:rPr lang="en-US" dirty="0"/>
              <a:t>PERSONAL SAVINGS: Consider how much you’ll need to have in savings in order to live the retirement you imagine</a:t>
            </a:r>
          </a:p>
          <a:p>
            <a:endParaRPr lang="en-US" dirty="0"/>
          </a:p>
          <a:p>
            <a:r>
              <a:rPr lang="en-US" dirty="0"/>
              <a:t>EMPLOYER RETIREMENT PLAN: These plans, such as your 457(b), are quickly becoming the largest form of retirement income</a:t>
            </a:r>
          </a:p>
          <a:p>
            <a:endParaRPr lang="en-US" dirty="0"/>
          </a:p>
          <a:p>
            <a:pPr defTabSz="942289">
              <a:defRPr/>
            </a:pPr>
            <a:r>
              <a:rPr lang="en-US" dirty="0"/>
              <a:t>SOCIAL SECURITY: According to the Social Security Administration, Social Security benefits typically account for (at most) 40% of what you earn now</a:t>
            </a:r>
            <a:r>
              <a:rPr lang="en-US" baseline="30000" dirty="0"/>
              <a:t>*</a:t>
            </a:r>
          </a:p>
          <a:p>
            <a:pPr defTabSz="942289">
              <a:defRPr/>
            </a:pPr>
            <a:endParaRPr lang="en-US" dirty="0"/>
          </a:p>
          <a:p>
            <a:endParaRPr lang="en-US" dirty="0"/>
          </a:p>
          <a:p>
            <a:r>
              <a:rPr lang="en-US" baseline="30000" dirty="0"/>
              <a:t>*</a:t>
            </a:r>
            <a:r>
              <a:rPr lang="en-US" dirty="0"/>
              <a:t> </a:t>
            </a:r>
            <a:r>
              <a:rPr lang="en-US" i="1" dirty="0"/>
              <a:t>http://www.pensionrights.org/publications/statistic/how-many-american-workers-participate-workplace-retirement-plans </a:t>
            </a:r>
            <a:endParaRPr lang="en-US" dirty="0"/>
          </a:p>
          <a:p>
            <a:r>
              <a:rPr lang="en-US" baseline="30000" dirty="0"/>
              <a:t>* </a:t>
            </a:r>
            <a:r>
              <a:rPr lang="en-US" i="1" dirty="0"/>
              <a:t>Better Information on Income Replacement Rates Needed to Help Workers Plan for Retirement, Government Accountability Office (March 2016); Understanding The Benefits, Social Security Administration (July 2017). Calculated as amount of pre-retirement income GAO says an average person needs in retirement less the amount of income SSA says Social Security replaces, on average. </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0BB530AB-4B8D-B349-94AA-CA9E19388A04}" type="slidenum">
              <a:rPr lang="en-US" smtClean="0"/>
              <a:t>6</a:t>
            </a:fld>
            <a:endParaRPr lang="en-US"/>
          </a:p>
        </p:txBody>
      </p:sp>
    </p:spTree>
    <p:extLst>
      <p:ext uri="{BB962C8B-B14F-4D97-AF65-F5344CB8AC3E}">
        <p14:creationId xmlns:p14="http://schemas.microsoft.com/office/powerpoint/2010/main" val="34403026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D33115-5E54-3A0A-4800-5A468C73EA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5088AD-4241-0274-2CDA-72C0C37C2D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E6508B-61CB-2F0B-BF51-70F5E5C5CA4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Second, if you’re age 50 or older, you can take advantage of catch-up contributions. As the name implies, it’s an amount the IRS allows you to contribute over the normal limit that allows you to catch up. You just can’t contribute more than you earned. Keep in mind that not all plans allows this, so you’ll need to see if yours does.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Starting in 2025, if you turn age 60 – 63 by the end of the calendar year you can make catch-up contributions up to a higher limit than the standard age 50+ limit. Once you reach age 64, the limit goes back down. You can check with your plan to see if this option is available.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Important note: </a:t>
            </a:r>
            <a:r>
              <a:rPr lang="en-US" sz="1600" b="1" dirty="0"/>
              <a:t>Beginning January 1, 2026, the SECURE 2.0 Act’s Section 603 requires participants earning more than $150,000 in the prior year’s FICA wages* to make age-based catch-up contributions on a Roth (after-tax) basis. </a:t>
            </a:r>
          </a:p>
          <a:p>
            <a:endParaRPr lang="en-US" sz="1600" b="1" dirty="0"/>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The 603 provision does not apply to 457 special catch up. That full amount can be contributed on a pre-tax basis regardless of FICA wages. </a:t>
            </a:r>
          </a:p>
          <a:p>
            <a:endParaRPr lang="en-US" sz="1600" b="1" dirty="0"/>
          </a:p>
          <a:p>
            <a:r>
              <a:rPr lang="en-US" sz="1600" b="1" dirty="0"/>
              <a:t> </a:t>
            </a:r>
            <a:endParaRPr lang="en-US" sz="1200" b="1" dirty="0"/>
          </a:p>
          <a:p>
            <a:r>
              <a:rPr lang="en-US" sz="1200" b="1" i="1" dirty="0"/>
              <a:t>*FICA wages are the types of pay that count toward Social Security taxes. This includes salary, tips, bonuses, commissions, and some extra benefits an employee might receive (like a company car or gym membership). You can find this total in Box 3 of a W-2 form.</a:t>
            </a:r>
            <a:endParaRPr lang="en-US" sz="1200"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solidFill>
                <a:schemeClr val="bg2">
                  <a:lumMod val="10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[REVIEW CHART IF DESIRED]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3"/>
              </a:rPr>
              <a:t>401(k) limit increases to $23,500 for 2025, IRA limit remains $7,000 | Internal Revenue Service</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hlinkClick r:id="rId4"/>
              </a:rPr>
              <a:t>Retirement Topics 457b Contribution Limits | </a:t>
            </a:r>
            <a:r>
              <a:rPr lang="fr-FR" dirty="0" err="1">
                <a:hlinkClick r:id="rId4"/>
              </a:rPr>
              <a:t>Internal</a:t>
            </a:r>
            <a:r>
              <a:rPr lang="fr-FR" dirty="0">
                <a:hlinkClick r:id="rId4"/>
              </a:rPr>
              <a:t> Revenue Service</a:t>
            </a:r>
            <a:endParaRPr lang="en-US" dirty="0"/>
          </a:p>
        </p:txBody>
      </p:sp>
      <p:sp>
        <p:nvSpPr>
          <p:cNvPr id="4" name="Slide Number Placeholder 3">
            <a:extLst>
              <a:ext uri="{FF2B5EF4-FFF2-40B4-BE49-F238E27FC236}">
                <a16:creationId xmlns:a16="http://schemas.microsoft.com/office/drawing/2014/main" id="{1FCE878C-E0AC-5ABA-DC32-332C13E9222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EEF7F8-521B-4992-9355-21869D0CA8C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48056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Slide</a:t>
            </a:r>
          </a:p>
        </p:txBody>
      </p:sp>
      <p:sp>
        <p:nvSpPr>
          <p:cNvPr id="4" name="Slide Number Placeholder 3"/>
          <p:cNvSpPr>
            <a:spLocks noGrp="1"/>
          </p:cNvSpPr>
          <p:nvPr>
            <p:ph type="sldNum" sz="quarter" idx="5"/>
          </p:nvPr>
        </p:nvSpPr>
        <p:spPr/>
        <p:txBody>
          <a:bodyPr/>
          <a:lstStyle/>
          <a:p>
            <a:fld id="{0BB530AB-4B8D-B349-94AA-CA9E19388A04}" type="slidenum">
              <a:rPr lang="en-US" smtClean="0"/>
              <a:t>8</a:t>
            </a:fld>
            <a:endParaRPr lang="en-US"/>
          </a:p>
        </p:txBody>
      </p:sp>
    </p:spTree>
    <p:extLst>
      <p:ext uri="{BB962C8B-B14F-4D97-AF65-F5344CB8AC3E}">
        <p14:creationId xmlns:p14="http://schemas.microsoft.com/office/powerpoint/2010/main" val="34267284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22425" y="457200"/>
            <a:ext cx="3648075" cy="2052638"/>
          </a:xfrm>
        </p:spPr>
      </p:sp>
      <p:sp>
        <p:nvSpPr>
          <p:cNvPr id="3" name="Notes Placeholder 2"/>
          <p:cNvSpPr>
            <a:spLocks noGrp="1"/>
          </p:cNvSpPr>
          <p:nvPr>
            <p:ph type="body" idx="1"/>
          </p:nvPr>
        </p:nvSpPr>
        <p:spPr/>
        <p:txBody>
          <a:bodyPr/>
          <a:lstStyle/>
          <a:p>
            <a:r>
              <a:rPr lang="en-US" sz="1600" kern="1200" dirty="0">
                <a:solidFill>
                  <a:schemeClr val="tx1"/>
                </a:solidFill>
                <a:effectLst/>
                <a:latin typeface="Arial"/>
                <a:ea typeface="+mn-ea"/>
                <a:cs typeface="Arial"/>
              </a:rPr>
              <a:t>To help you define your investment style, here are three options to consider.</a:t>
            </a:r>
          </a:p>
          <a:p>
            <a:pPr lvl="0"/>
            <a:r>
              <a:rPr lang="en-US" sz="1600" b="1" kern="1200" dirty="0">
                <a:solidFill>
                  <a:schemeClr val="tx1"/>
                </a:solidFill>
                <a:effectLst/>
                <a:latin typeface="Arial"/>
                <a:ea typeface="+mn-ea"/>
                <a:cs typeface="Arial"/>
              </a:rPr>
              <a:t>Do it myself: </a:t>
            </a:r>
            <a:r>
              <a:rPr lang="en-US" sz="1600" kern="1200" dirty="0">
                <a:solidFill>
                  <a:schemeClr val="tx1"/>
                </a:solidFill>
                <a:effectLst/>
                <a:latin typeface="Arial"/>
                <a:ea typeface="+mn-ea"/>
                <a:cs typeface="Arial"/>
              </a:rPr>
              <a:t>Within your 457(b) deferred comp plan, you could personally define your retirement goals and make the appropriate investment allocations that best meet those goals. You can then monitor, rebalance and adjust your allocations as your goals and investing needs change over time.</a:t>
            </a:r>
          </a:p>
          <a:p>
            <a:pPr lvl="0"/>
            <a:endParaRPr lang="en-US" sz="1600" kern="1200" dirty="0">
              <a:solidFill>
                <a:schemeClr val="tx1"/>
              </a:solidFill>
              <a:effectLst/>
              <a:latin typeface="Arial"/>
              <a:ea typeface="+mn-ea"/>
              <a:cs typeface="Arial"/>
            </a:endParaRPr>
          </a:p>
          <a:p>
            <a:pPr lvl="0"/>
            <a:r>
              <a:rPr lang="en-US" sz="1600" b="1" kern="1200" dirty="0">
                <a:solidFill>
                  <a:schemeClr val="tx1"/>
                </a:solidFill>
                <a:effectLst/>
                <a:latin typeface="Arial"/>
                <a:ea typeface="+mn-ea"/>
                <a:cs typeface="Arial"/>
              </a:rPr>
              <a:t>Help me do it: </a:t>
            </a:r>
            <a:r>
              <a:rPr lang="en-US" sz="1600" kern="1200" dirty="0">
                <a:solidFill>
                  <a:schemeClr val="tx1"/>
                </a:solidFill>
                <a:effectLst/>
                <a:latin typeface="Arial"/>
                <a:ea typeface="+mn-ea"/>
                <a:cs typeface="Arial"/>
              </a:rPr>
              <a:t>You could select funds that can rebalance your investments based on</a:t>
            </a:r>
          </a:p>
          <a:p>
            <a:pPr lvl="1"/>
            <a:r>
              <a:rPr lang="en-US" sz="1600" kern="1200" dirty="0">
                <a:solidFill>
                  <a:schemeClr val="tx1"/>
                </a:solidFill>
                <a:effectLst/>
                <a:latin typeface="Arial"/>
                <a:ea typeface="+mn-ea"/>
                <a:cs typeface="Arial"/>
              </a:rPr>
              <a:t>The year you plan to start withdrawing assets for retirement, or </a:t>
            </a:r>
          </a:p>
          <a:p>
            <a:pPr lvl="1"/>
            <a:r>
              <a:rPr lang="en-US" sz="1600" kern="1200" dirty="0">
                <a:solidFill>
                  <a:schemeClr val="tx1"/>
                </a:solidFill>
                <a:effectLst/>
                <a:latin typeface="Arial"/>
                <a:ea typeface="+mn-ea"/>
                <a:cs typeface="Arial"/>
              </a:rPr>
              <a:t>Your investment style and tolerance for risk.</a:t>
            </a:r>
          </a:p>
          <a:p>
            <a:pPr marL="457200" marR="0" lvl="1" indent="0" algn="l" defTabSz="457200" rtl="0" eaLnBrk="1" fontAlgn="auto" latinLnBrk="0" hangingPunct="1">
              <a:lnSpc>
                <a:spcPct val="114000"/>
              </a:lnSpc>
              <a:spcBef>
                <a:spcPts val="900"/>
              </a:spcBef>
              <a:spcAft>
                <a:spcPts val="0"/>
              </a:spcAft>
              <a:buClrTx/>
              <a:buSzTx/>
              <a:buFontTx/>
              <a:buNone/>
              <a:tabLst/>
              <a:defRPr/>
            </a:pPr>
            <a:r>
              <a:rPr lang="en-US" dirty="0"/>
              <a:t>Lifestyle funds are managed to maintain the stated investment style, while target date funds are managed to become more conservative as the investor gets nearer to the retirement date as identified in the fund name.</a:t>
            </a:r>
            <a:endParaRPr lang="en-US" sz="1600" kern="1200" dirty="0">
              <a:solidFill>
                <a:schemeClr val="tx1"/>
              </a:solidFill>
              <a:effectLst/>
              <a:latin typeface="Arial"/>
              <a:ea typeface="+mn-ea"/>
              <a:cs typeface="Arial"/>
            </a:endParaRPr>
          </a:p>
          <a:p>
            <a:pPr lvl="0"/>
            <a:r>
              <a:rPr lang="en-US" sz="1600" b="1" kern="1200" dirty="0">
                <a:solidFill>
                  <a:schemeClr val="tx1"/>
                </a:solidFill>
                <a:effectLst/>
                <a:latin typeface="Arial"/>
                <a:ea typeface="+mn-ea"/>
                <a:cs typeface="Arial"/>
              </a:rPr>
              <a:t>Do it for me: </a:t>
            </a:r>
            <a:r>
              <a:rPr lang="en-US" sz="1600" kern="1200" dirty="0">
                <a:solidFill>
                  <a:schemeClr val="tx1"/>
                </a:solidFill>
                <a:effectLst/>
                <a:latin typeface="Arial"/>
                <a:ea typeface="+mn-ea"/>
                <a:cs typeface="Arial"/>
              </a:rPr>
              <a:t>However, if all this seems overwhelming, you can enroll in a managed account service. For a small annual asset fee, you can elect to have a qualified financial expert manage your investments and make the investment decisions for you.</a:t>
            </a:r>
          </a:p>
          <a:p>
            <a:r>
              <a:rPr lang="en-US" sz="1600" kern="1200" dirty="0">
                <a:solidFill>
                  <a:schemeClr val="tx1"/>
                </a:solidFill>
                <a:effectLst/>
                <a:latin typeface="Arial"/>
                <a:ea typeface="+mn-ea"/>
                <a:cs typeface="Arial"/>
              </a:rPr>
              <a:t>While your deferred comp plan offers solutions for all three Investor Styles, </a:t>
            </a:r>
          </a:p>
          <a:p>
            <a:r>
              <a:rPr lang="en-US" sz="1600" kern="1200" dirty="0">
                <a:solidFill>
                  <a:schemeClr val="tx1"/>
                </a:solidFill>
                <a:effectLst/>
                <a:latin typeface="Arial"/>
                <a:ea typeface="+mn-ea"/>
                <a:cs typeface="Arial"/>
              </a:rPr>
              <a:t>[Transition]</a:t>
            </a:r>
          </a:p>
          <a:p>
            <a:r>
              <a:rPr lang="en-US" sz="1600" kern="1200" dirty="0">
                <a:solidFill>
                  <a:schemeClr val="tx1"/>
                </a:solidFill>
                <a:effectLst/>
                <a:latin typeface="Arial"/>
                <a:ea typeface="+mn-ea"/>
                <a:cs typeface="Arial"/>
              </a:rPr>
              <a:t>So, let’s start at the beginning: What is a managed account?</a:t>
            </a:r>
          </a:p>
          <a:p>
            <a:pPr lvl="0"/>
            <a:endParaRPr lang="en-US" sz="1600" kern="1200" dirty="0">
              <a:solidFill>
                <a:schemeClr val="tx1"/>
              </a:solidFill>
              <a:effectLst/>
              <a:latin typeface="Arial"/>
              <a:ea typeface="+mn-ea"/>
              <a:cs typeface="Arial"/>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C39823-75A4-FF44-8DE7-893D833FDC7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667892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45824-6692-6D48-AF62-D88411067BB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B60B2B0-993E-2D4E-9AD0-DB9C5952C9E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F716D02-A6DA-5545-8821-FEC7EF2570AD}"/>
              </a:ext>
            </a:extLst>
          </p:cNvPr>
          <p:cNvSpPr>
            <a:spLocks noGrp="1"/>
          </p:cNvSpPr>
          <p:nvPr>
            <p:ph type="dt" sz="half" idx="10"/>
          </p:nvPr>
        </p:nvSpPr>
        <p:spPr/>
        <p:txBody>
          <a:bodyPr/>
          <a:lstStyle/>
          <a:p>
            <a:fld id="{D7D0BC09-CD4D-F44A-A578-E5BC58D9F581}" type="datetimeFigureOut">
              <a:rPr lang="en-US" smtClean="0"/>
              <a:t>1/29/2026</a:t>
            </a:fld>
            <a:endParaRPr lang="en-US"/>
          </a:p>
        </p:txBody>
      </p:sp>
      <p:sp>
        <p:nvSpPr>
          <p:cNvPr id="5" name="Footer Placeholder 4">
            <a:extLst>
              <a:ext uri="{FF2B5EF4-FFF2-40B4-BE49-F238E27FC236}">
                <a16:creationId xmlns:a16="http://schemas.microsoft.com/office/drawing/2014/main" id="{23EE1D94-8D70-3C4C-A0B7-A1E2524976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D89D44-1872-F545-A9DF-A798E4B1CCC6}"/>
              </a:ext>
            </a:extLst>
          </p:cNvPr>
          <p:cNvSpPr>
            <a:spLocks noGrp="1"/>
          </p:cNvSpPr>
          <p:nvPr>
            <p:ph type="sldNum" sz="quarter" idx="12"/>
          </p:nvPr>
        </p:nvSpPr>
        <p:spPr/>
        <p:txBody>
          <a:bodyPr/>
          <a:lstStyle/>
          <a:p>
            <a:fld id="{52FD351D-45F7-664A-82A5-BC40BD119188}" type="slidenum">
              <a:rPr lang="en-US" smtClean="0"/>
              <a:t>‹#›</a:t>
            </a:fld>
            <a:endParaRPr lang="en-US"/>
          </a:p>
        </p:txBody>
      </p:sp>
    </p:spTree>
    <p:extLst>
      <p:ext uri="{BB962C8B-B14F-4D97-AF65-F5344CB8AC3E}">
        <p14:creationId xmlns:p14="http://schemas.microsoft.com/office/powerpoint/2010/main" val="28551010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66218-60A3-3340-9003-D355A3287E9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3290237-9CF4-D94A-AFDD-788841DE6D6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6DEBB7-3F86-D043-B384-24EDDD8F09FB}"/>
              </a:ext>
            </a:extLst>
          </p:cNvPr>
          <p:cNvSpPr>
            <a:spLocks noGrp="1"/>
          </p:cNvSpPr>
          <p:nvPr>
            <p:ph type="dt" sz="half" idx="10"/>
          </p:nvPr>
        </p:nvSpPr>
        <p:spPr/>
        <p:txBody>
          <a:bodyPr/>
          <a:lstStyle/>
          <a:p>
            <a:fld id="{D7D0BC09-CD4D-F44A-A578-E5BC58D9F581}" type="datetimeFigureOut">
              <a:rPr lang="en-US" smtClean="0"/>
              <a:t>1/29/2026</a:t>
            </a:fld>
            <a:endParaRPr lang="en-US"/>
          </a:p>
        </p:txBody>
      </p:sp>
      <p:sp>
        <p:nvSpPr>
          <p:cNvPr id="5" name="Footer Placeholder 4">
            <a:extLst>
              <a:ext uri="{FF2B5EF4-FFF2-40B4-BE49-F238E27FC236}">
                <a16:creationId xmlns:a16="http://schemas.microsoft.com/office/drawing/2014/main" id="{5E1EF948-EA0F-FE40-9F37-49F529A1EF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1DC5A0-22A5-CF4E-804A-91344B6F3CB5}"/>
              </a:ext>
            </a:extLst>
          </p:cNvPr>
          <p:cNvSpPr>
            <a:spLocks noGrp="1"/>
          </p:cNvSpPr>
          <p:nvPr>
            <p:ph type="sldNum" sz="quarter" idx="12"/>
          </p:nvPr>
        </p:nvSpPr>
        <p:spPr/>
        <p:txBody>
          <a:bodyPr/>
          <a:lstStyle/>
          <a:p>
            <a:fld id="{52FD351D-45F7-664A-82A5-BC40BD119188}" type="slidenum">
              <a:rPr lang="en-US" smtClean="0"/>
              <a:t>‹#›</a:t>
            </a:fld>
            <a:endParaRPr lang="en-US"/>
          </a:p>
        </p:txBody>
      </p:sp>
    </p:spTree>
    <p:extLst>
      <p:ext uri="{BB962C8B-B14F-4D97-AF65-F5344CB8AC3E}">
        <p14:creationId xmlns:p14="http://schemas.microsoft.com/office/powerpoint/2010/main" val="12873765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7E80617-03F6-DD49-B27C-194A8735C33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09CF08C-F1A8-4848-8C5C-F7E33DDA186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BDA2B9-12AD-074C-BD04-88690A0E2D68}"/>
              </a:ext>
            </a:extLst>
          </p:cNvPr>
          <p:cNvSpPr>
            <a:spLocks noGrp="1"/>
          </p:cNvSpPr>
          <p:nvPr>
            <p:ph type="dt" sz="half" idx="10"/>
          </p:nvPr>
        </p:nvSpPr>
        <p:spPr/>
        <p:txBody>
          <a:bodyPr/>
          <a:lstStyle/>
          <a:p>
            <a:fld id="{D7D0BC09-CD4D-F44A-A578-E5BC58D9F581}" type="datetimeFigureOut">
              <a:rPr lang="en-US" smtClean="0"/>
              <a:t>1/29/2026</a:t>
            </a:fld>
            <a:endParaRPr lang="en-US"/>
          </a:p>
        </p:txBody>
      </p:sp>
      <p:sp>
        <p:nvSpPr>
          <p:cNvPr id="5" name="Footer Placeholder 4">
            <a:extLst>
              <a:ext uri="{FF2B5EF4-FFF2-40B4-BE49-F238E27FC236}">
                <a16:creationId xmlns:a16="http://schemas.microsoft.com/office/drawing/2014/main" id="{67B0C1A7-3F24-C14B-B334-5EBFB02608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5B7600-861C-CA49-B9D3-77BB8F2E5F03}"/>
              </a:ext>
            </a:extLst>
          </p:cNvPr>
          <p:cNvSpPr>
            <a:spLocks noGrp="1"/>
          </p:cNvSpPr>
          <p:nvPr>
            <p:ph type="sldNum" sz="quarter" idx="12"/>
          </p:nvPr>
        </p:nvSpPr>
        <p:spPr/>
        <p:txBody>
          <a:bodyPr/>
          <a:lstStyle/>
          <a:p>
            <a:fld id="{52FD351D-45F7-664A-82A5-BC40BD119188}" type="slidenum">
              <a:rPr lang="en-US" smtClean="0"/>
              <a:t>‹#›</a:t>
            </a:fld>
            <a:endParaRPr lang="en-US"/>
          </a:p>
        </p:txBody>
      </p:sp>
    </p:spTree>
    <p:extLst>
      <p:ext uri="{BB962C8B-B14F-4D97-AF65-F5344CB8AC3E}">
        <p14:creationId xmlns:p14="http://schemas.microsoft.com/office/powerpoint/2010/main" val="25562639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8542879" y="6356351"/>
            <a:ext cx="3442208" cy="365125"/>
          </a:xfrm>
        </p:spPr>
        <p:txBody>
          <a:bodyPr/>
          <a:lstStyle>
            <a:lvl1pPr>
              <a:defRPr sz="1000">
                <a:latin typeface="Arial"/>
                <a:cs typeface="Arial"/>
              </a:defRPr>
            </a:lvl1pPr>
          </a:lstStyle>
          <a:p>
            <a:fld id="{D2C4975E-064E-3B4F-ACE5-9359461D46A7}" type="slidenum">
              <a:rPr lang="en-US" smtClean="0"/>
              <a:pPr/>
              <a:t>‹#›</a:t>
            </a:fld>
            <a:endParaRPr lang="en-US" dirty="0"/>
          </a:p>
        </p:txBody>
      </p:sp>
      <p:sp>
        <p:nvSpPr>
          <p:cNvPr id="9" name="Title 1"/>
          <p:cNvSpPr>
            <a:spLocks noGrp="1"/>
          </p:cNvSpPr>
          <p:nvPr>
            <p:ph type="ctrTitle"/>
          </p:nvPr>
        </p:nvSpPr>
        <p:spPr>
          <a:xfrm>
            <a:off x="766606" y="410404"/>
            <a:ext cx="7882772" cy="1910228"/>
          </a:xfrm>
        </p:spPr>
        <p:txBody>
          <a:bodyPr>
            <a:normAutofit/>
          </a:bodyPr>
          <a:lstStyle>
            <a:lvl1pPr algn="l">
              <a:defRPr sz="3200">
                <a:solidFill>
                  <a:srgbClr val="1D3245"/>
                </a:solidFill>
                <a:latin typeface="Arial"/>
                <a:cs typeface="Arial"/>
              </a:defRPr>
            </a:lvl1pPr>
          </a:lstStyle>
          <a:p>
            <a:r>
              <a:rPr lang="en-US" dirty="0"/>
              <a:t>Click to edit Master title style</a:t>
            </a:r>
          </a:p>
        </p:txBody>
      </p:sp>
      <p:sp>
        <p:nvSpPr>
          <p:cNvPr id="8" name="Rectangle 7"/>
          <p:cNvSpPr/>
          <p:nvPr userDrawn="1"/>
        </p:nvSpPr>
        <p:spPr>
          <a:xfrm>
            <a:off x="9144000" y="278500"/>
            <a:ext cx="3048000" cy="320040"/>
          </a:xfrm>
          <a:prstGeom prst="rect">
            <a:avLst/>
          </a:prstGeom>
          <a:gradFill flip="none" rotWithShape="1">
            <a:gsLst>
              <a:gs pos="50000">
                <a:srgbClr val="1C57A5"/>
              </a:gs>
              <a:gs pos="0">
                <a:srgbClr val="002B45"/>
              </a:gs>
            </a:gsLst>
            <a:lin ang="189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91440" algn="l">
              <a:spcBef>
                <a:spcPts val="0"/>
              </a:spcBef>
              <a:spcAft>
                <a:spcPts val="0"/>
              </a:spcAft>
            </a:pPr>
            <a:r>
              <a:rPr lang="en-US" sz="1100" kern="1100" cap="all" spc="50" baseline="0" dirty="0">
                <a:latin typeface="Arial"/>
                <a:cs typeface="Arial"/>
              </a:rPr>
              <a:t>DROP</a:t>
            </a:r>
          </a:p>
        </p:txBody>
      </p:sp>
      <p:sp>
        <p:nvSpPr>
          <p:cNvPr id="12" name="Subtitle 2"/>
          <p:cNvSpPr>
            <a:spLocks noGrp="1"/>
          </p:cNvSpPr>
          <p:nvPr>
            <p:ph type="subTitle" idx="1"/>
          </p:nvPr>
        </p:nvSpPr>
        <p:spPr>
          <a:xfrm>
            <a:off x="1231515" y="2320632"/>
            <a:ext cx="7417863" cy="2609273"/>
          </a:xfrm>
        </p:spPr>
        <p:txBody>
          <a:bodyPr anchor="ctr">
            <a:normAutofit/>
          </a:bodyPr>
          <a:lstStyle>
            <a:lvl1pPr marL="0" indent="0" algn="l">
              <a:buNone/>
              <a:defRPr sz="1600">
                <a:solidFill>
                  <a:srgbClr val="747678"/>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3812397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42CE2BF-A3DC-5E4B-9A86-D30068B962EE}"/>
              </a:ext>
              <a:ext uri="{C183D7F6-B498-43B3-948B-1728B52AA6E4}">
                <adec:decorative xmlns:adec="http://schemas.microsoft.com/office/drawing/2017/decorative" val="1"/>
              </a:ext>
            </a:extLst>
          </p:cNvPr>
          <p:cNvSpPr/>
          <p:nvPr userDrawn="1"/>
        </p:nvSpPr>
        <p:spPr>
          <a:xfrm>
            <a:off x="237506" y="225631"/>
            <a:ext cx="11709071" cy="6400800"/>
          </a:xfrm>
          <a:prstGeom prst="rect">
            <a:avLst/>
          </a:prstGeom>
          <a:solidFill>
            <a:srgbClr val="D0D3D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99" dirty="0"/>
          </a:p>
        </p:txBody>
      </p:sp>
      <p:sp>
        <p:nvSpPr>
          <p:cNvPr id="10" name="Right Triangle 9">
            <a:extLst>
              <a:ext uri="{FF2B5EF4-FFF2-40B4-BE49-F238E27FC236}">
                <a16:creationId xmlns:a16="http://schemas.microsoft.com/office/drawing/2014/main" id="{96FF17EF-2242-A247-A588-F3049B6DA187}"/>
              </a:ext>
            </a:extLst>
          </p:cNvPr>
          <p:cNvSpPr/>
          <p:nvPr userDrawn="1"/>
        </p:nvSpPr>
        <p:spPr>
          <a:xfrm>
            <a:off x="237506" y="5559631"/>
            <a:ext cx="1066801" cy="1066801"/>
          </a:xfrm>
          <a:prstGeom prst="rtTriangle">
            <a:avLst/>
          </a:prstGeom>
          <a:solidFill>
            <a:srgbClr val="0047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99" dirty="0"/>
          </a:p>
        </p:txBody>
      </p:sp>
      <p:sp>
        <p:nvSpPr>
          <p:cNvPr id="2" name="Title 1">
            <a:extLst>
              <a:ext uri="{FF2B5EF4-FFF2-40B4-BE49-F238E27FC236}">
                <a16:creationId xmlns:a16="http://schemas.microsoft.com/office/drawing/2014/main" id="{7C566465-23D4-F74C-89AA-8B7FCE0F18E9}"/>
              </a:ext>
            </a:extLst>
          </p:cNvPr>
          <p:cNvSpPr>
            <a:spLocks noGrp="1"/>
          </p:cNvSpPr>
          <p:nvPr>
            <p:ph type="title"/>
          </p:nvPr>
        </p:nvSpPr>
        <p:spPr>
          <a:xfrm>
            <a:off x="1492450" y="1584962"/>
            <a:ext cx="9199178" cy="610205"/>
          </a:xfrm>
        </p:spPr>
        <p:txBody>
          <a:bodyPr lIns="0" rIns="0" anchor="t">
            <a:normAutofit/>
          </a:bodyPr>
          <a:lstStyle>
            <a:lvl1pPr algn="ctr">
              <a:defRPr sz="3199" b="1" i="0">
                <a:solidFill>
                  <a:srgbClr val="0047BB"/>
                </a:solidFill>
                <a:latin typeface="Georgia" panose="02040502050405020303" pitchFamily="18"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80E9792F-2A6D-A644-8AC9-8F767608FFC9}"/>
              </a:ext>
            </a:extLst>
          </p:cNvPr>
          <p:cNvSpPr>
            <a:spLocks noGrp="1"/>
          </p:cNvSpPr>
          <p:nvPr>
            <p:ph idx="1"/>
          </p:nvPr>
        </p:nvSpPr>
        <p:spPr>
          <a:xfrm>
            <a:off x="1492451" y="2468347"/>
            <a:ext cx="9199178" cy="3770787"/>
          </a:xfrm>
        </p:spPr>
        <p:txBody>
          <a:bodyPr lIns="0" rIns="0" anchor="t">
            <a:normAutofit/>
          </a:bodyPr>
          <a:lstStyle>
            <a:lvl1pPr>
              <a:defRPr sz="20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a:extLst>
              <a:ext uri="{FF2B5EF4-FFF2-40B4-BE49-F238E27FC236}">
                <a16:creationId xmlns:a16="http://schemas.microsoft.com/office/drawing/2014/main" id="{D6EA2D5A-777F-2115-4784-8E9916F548E0}"/>
              </a:ext>
            </a:extLst>
          </p:cNvPr>
          <p:cNvSpPr txBox="1">
            <a:spLocks/>
          </p:cNvSpPr>
          <p:nvPr userDrawn="1"/>
        </p:nvSpPr>
        <p:spPr>
          <a:xfrm>
            <a:off x="288304" y="6065321"/>
            <a:ext cx="499095" cy="533401"/>
          </a:xfrm>
          <a:prstGeom prst="rect">
            <a:avLst/>
          </a:prstGeom>
        </p:spPr>
        <p:txBody>
          <a:bodyPr anchor="ctr"/>
          <a:lstStyle>
            <a:defPPr>
              <a:defRPr lang="en-US"/>
            </a:defPPr>
            <a:lvl1pPr marL="0" algn="ctr" defTabSz="914400" rtl="0" eaLnBrk="1" latinLnBrk="0" hangingPunct="1">
              <a:defRPr sz="1000" b="0"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92735F-C2C2-0443-AF89-527A1DE05715}" type="slidenum">
              <a:rPr lang="en-US" sz="1000" smtClean="0"/>
              <a:pPr/>
              <a:t>‹#›</a:t>
            </a:fld>
            <a:endParaRPr lang="en-US" sz="1000" dirty="0"/>
          </a:p>
        </p:txBody>
      </p:sp>
    </p:spTree>
    <p:extLst>
      <p:ext uri="{BB962C8B-B14F-4D97-AF65-F5344CB8AC3E}">
        <p14:creationId xmlns:p14="http://schemas.microsoft.com/office/powerpoint/2010/main" val="40129276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7F075E-5CFB-9D4B-A7CF-5A7B97860D6D}"/>
              </a:ext>
            </a:extLst>
          </p:cNvPr>
          <p:cNvSpPr>
            <a:spLocks noGrp="1"/>
          </p:cNvSpPr>
          <p:nvPr>
            <p:ph type="title"/>
          </p:nvPr>
        </p:nvSpPr>
        <p:spPr/>
        <p:txBody>
          <a:bodyPr/>
          <a:lstStyle>
            <a:lvl1pPr>
              <a:defRPr>
                <a:solidFill>
                  <a:srgbClr val="003B5C"/>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233C9E80-2C6A-C642-82F3-03D0BAA945ED}"/>
              </a:ext>
            </a:extLst>
          </p:cNvPr>
          <p:cNvSpPr>
            <a:spLocks noGrp="1"/>
          </p:cNvSpPr>
          <p:nvPr>
            <p:ph idx="1"/>
          </p:nvPr>
        </p:nvSpPr>
        <p:spPr/>
        <p:txBody>
          <a:bodyPr/>
          <a:lstStyle>
            <a:lvl1pPr>
              <a:defRPr>
                <a:solidFill>
                  <a:srgbClr val="003B5C"/>
                </a:solidFill>
              </a:defRPr>
            </a:lvl1pPr>
            <a:lvl2pPr>
              <a:defRPr>
                <a:solidFill>
                  <a:srgbClr val="003B5C"/>
                </a:solidFill>
              </a:defRPr>
            </a:lvl2pPr>
            <a:lvl3pPr>
              <a:defRPr>
                <a:solidFill>
                  <a:srgbClr val="003B5C"/>
                </a:solidFill>
              </a:defRPr>
            </a:lvl3pPr>
            <a:lvl4pPr>
              <a:defRPr>
                <a:solidFill>
                  <a:srgbClr val="003B5C"/>
                </a:solidFill>
              </a:defRPr>
            </a:lvl4pPr>
            <a:lvl5pPr>
              <a:defRPr>
                <a:solidFill>
                  <a:srgbClr val="003B5C"/>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CB86FA4-DCF0-FE47-B801-4D472B078650}"/>
              </a:ext>
            </a:extLst>
          </p:cNvPr>
          <p:cNvSpPr>
            <a:spLocks noGrp="1"/>
          </p:cNvSpPr>
          <p:nvPr>
            <p:ph type="dt" sz="half" idx="10"/>
          </p:nvPr>
        </p:nvSpPr>
        <p:spPr/>
        <p:txBody>
          <a:bodyPr/>
          <a:lstStyle/>
          <a:p>
            <a:fld id="{D7D0BC09-CD4D-F44A-A578-E5BC58D9F581}" type="datetimeFigureOut">
              <a:rPr lang="en-US" smtClean="0"/>
              <a:t>1/29/2026</a:t>
            </a:fld>
            <a:endParaRPr lang="en-US"/>
          </a:p>
        </p:txBody>
      </p:sp>
      <p:sp>
        <p:nvSpPr>
          <p:cNvPr id="5" name="Footer Placeholder 4">
            <a:extLst>
              <a:ext uri="{FF2B5EF4-FFF2-40B4-BE49-F238E27FC236}">
                <a16:creationId xmlns:a16="http://schemas.microsoft.com/office/drawing/2014/main" id="{150176FD-C8AD-1546-B9AF-052A4AAE39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E41CA4-B8B3-7B4E-944B-312F6C6773B0}"/>
              </a:ext>
            </a:extLst>
          </p:cNvPr>
          <p:cNvSpPr>
            <a:spLocks noGrp="1"/>
          </p:cNvSpPr>
          <p:nvPr>
            <p:ph type="sldNum" sz="quarter" idx="12"/>
          </p:nvPr>
        </p:nvSpPr>
        <p:spPr/>
        <p:txBody>
          <a:bodyPr/>
          <a:lstStyle/>
          <a:p>
            <a:fld id="{52FD351D-45F7-664A-82A5-BC40BD119188}" type="slidenum">
              <a:rPr lang="en-US" smtClean="0"/>
              <a:t>‹#›</a:t>
            </a:fld>
            <a:endParaRPr lang="en-US"/>
          </a:p>
        </p:txBody>
      </p:sp>
    </p:spTree>
    <p:extLst>
      <p:ext uri="{BB962C8B-B14F-4D97-AF65-F5344CB8AC3E}">
        <p14:creationId xmlns:p14="http://schemas.microsoft.com/office/powerpoint/2010/main" val="7908594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7421E-6366-9B42-9E10-C1F2C1908CC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1A3A330-32DC-5B4C-B336-45DC3797893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8F41BCD-3E45-1D4F-8B63-CF7D23C16730}"/>
              </a:ext>
            </a:extLst>
          </p:cNvPr>
          <p:cNvSpPr>
            <a:spLocks noGrp="1"/>
          </p:cNvSpPr>
          <p:nvPr>
            <p:ph type="dt" sz="half" idx="10"/>
          </p:nvPr>
        </p:nvSpPr>
        <p:spPr/>
        <p:txBody>
          <a:bodyPr/>
          <a:lstStyle/>
          <a:p>
            <a:fld id="{D7D0BC09-CD4D-F44A-A578-E5BC58D9F581}" type="datetimeFigureOut">
              <a:rPr lang="en-US" smtClean="0"/>
              <a:t>1/29/2026</a:t>
            </a:fld>
            <a:endParaRPr lang="en-US"/>
          </a:p>
        </p:txBody>
      </p:sp>
      <p:sp>
        <p:nvSpPr>
          <p:cNvPr id="5" name="Footer Placeholder 4">
            <a:extLst>
              <a:ext uri="{FF2B5EF4-FFF2-40B4-BE49-F238E27FC236}">
                <a16:creationId xmlns:a16="http://schemas.microsoft.com/office/drawing/2014/main" id="{6516D3E2-13B7-074E-AC5C-FA75B6C6D0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48617B-6853-A54A-8798-EF08CA9EF76F}"/>
              </a:ext>
            </a:extLst>
          </p:cNvPr>
          <p:cNvSpPr>
            <a:spLocks noGrp="1"/>
          </p:cNvSpPr>
          <p:nvPr>
            <p:ph type="sldNum" sz="quarter" idx="12"/>
          </p:nvPr>
        </p:nvSpPr>
        <p:spPr/>
        <p:txBody>
          <a:bodyPr/>
          <a:lstStyle/>
          <a:p>
            <a:fld id="{52FD351D-45F7-664A-82A5-BC40BD119188}" type="slidenum">
              <a:rPr lang="en-US" smtClean="0"/>
              <a:t>‹#›</a:t>
            </a:fld>
            <a:endParaRPr lang="en-US"/>
          </a:p>
        </p:txBody>
      </p:sp>
    </p:spTree>
    <p:extLst>
      <p:ext uri="{BB962C8B-B14F-4D97-AF65-F5344CB8AC3E}">
        <p14:creationId xmlns:p14="http://schemas.microsoft.com/office/powerpoint/2010/main" val="13843672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96894-94CE-9B43-BE2D-36FB3DE222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5674AC7-2521-5E4E-BB56-8EB3DBA9EA2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85B98B2-EA72-4B40-907C-D1CBFAE064B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C42078A-DEDF-1F42-AD17-28A0F1C64B44}"/>
              </a:ext>
            </a:extLst>
          </p:cNvPr>
          <p:cNvSpPr>
            <a:spLocks noGrp="1"/>
          </p:cNvSpPr>
          <p:nvPr>
            <p:ph type="dt" sz="half" idx="10"/>
          </p:nvPr>
        </p:nvSpPr>
        <p:spPr/>
        <p:txBody>
          <a:bodyPr/>
          <a:lstStyle/>
          <a:p>
            <a:fld id="{D7D0BC09-CD4D-F44A-A578-E5BC58D9F581}" type="datetimeFigureOut">
              <a:rPr lang="en-US" smtClean="0"/>
              <a:t>1/29/2026</a:t>
            </a:fld>
            <a:endParaRPr lang="en-US"/>
          </a:p>
        </p:txBody>
      </p:sp>
      <p:sp>
        <p:nvSpPr>
          <p:cNvPr id="6" name="Footer Placeholder 5">
            <a:extLst>
              <a:ext uri="{FF2B5EF4-FFF2-40B4-BE49-F238E27FC236}">
                <a16:creationId xmlns:a16="http://schemas.microsoft.com/office/drawing/2014/main" id="{CE08CA8E-2C72-3043-9A6F-2D322150E5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D91DFEC-C99F-0249-B00E-A45AE2B88F3F}"/>
              </a:ext>
            </a:extLst>
          </p:cNvPr>
          <p:cNvSpPr>
            <a:spLocks noGrp="1"/>
          </p:cNvSpPr>
          <p:nvPr>
            <p:ph type="sldNum" sz="quarter" idx="12"/>
          </p:nvPr>
        </p:nvSpPr>
        <p:spPr/>
        <p:txBody>
          <a:bodyPr/>
          <a:lstStyle/>
          <a:p>
            <a:fld id="{52FD351D-45F7-664A-82A5-BC40BD119188}" type="slidenum">
              <a:rPr lang="en-US" smtClean="0"/>
              <a:t>‹#›</a:t>
            </a:fld>
            <a:endParaRPr lang="en-US"/>
          </a:p>
        </p:txBody>
      </p:sp>
    </p:spTree>
    <p:extLst>
      <p:ext uri="{BB962C8B-B14F-4D97-AF65-F5344CB8AC3E}">
        <p14:creationId xmlns:p14="http://schemas.microsoft.com/office/powerpoint/2010/main" val="138852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3EC15-2F77-CB43-82A3-FDEAE287E5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4911261-2C4C-5442-910B-69B72ADF158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71ADD0D-561D-B847-8E1D-409CA354BA5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52AAC1F-8806-034C-B5A9-A40814464AE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18B9C44-0A7D-CE4E-8742-374AD6D8532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FE19FF1-D013-6A4E-ADB3-5DFD33D6DB96}"/>
              </a:ext>
            </a:extLst>
          </p:cNvPr>
          <p:cNvSpPr>
            <a:spLocks noGrp="1"/>
          </p:cNvSpPr>
          <p:nvPr>
            <p:ph type="dt" sz="half" idx="10"/>
          </p:nvPr>
        </p:nvSpPr>
        <p:spPr/>
        <p:txBody>
          <a:bodyPr/>
          <a:lstStyle/>
          <a:p>
            <a:fld id="{D7D0BC09-CD4D-F44A-A578-E5BC58D9F581}" type="datetimeFigureOut">
              <a:rPr lang="en-US" smtClean="0"/>
              <a:t>1/29/2026</a:t>
            </a:fld>
            <a:endParaRPr lang="en-US"/>
          </a:p>
        </p:txBody>
      </p:sp>
      <p:sp>
        <p:nvSpPr>
          <p:cNvPr id="8" name="Footer Placeholder 7">
            <a:extLst>
              <a:ext uri="{FF2B5EF4-FFF2-40B4-BE49-F238E27FC236}">
                <a16:creationId xmlns:a16="http://schemas.microsoft.com/office/drawing/2014/main" id="{8852E865-B5B3-9842-A256-260E83BC5D4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3DCF7AD-FA56-0144-AFD5-4A6058C6D917}"/>
              </a:ext>
            </a:extLst>
          </p:cNvPr>
          <p:cNvSpPr>
            <a:spLocks noGrp="1"/>
          </p:cNvSpPr>
          <p:nvPr>
            <p:ph type="sldNum" sz="quarter" idx="12"/>
          </p:nvPr>
        </p:nvSpPr>
        <p:spPr/>
        <p:txBody>
          <a:bodyPr/>
          <a:lstStyle/>
          <a:p>
            <a:fld id="{52FD351D-45F7-664A-82A5-BC40BD119188}" type="slidenum">
              <a:rPr lang="en-US" smtClean="0"/>
              <a:t>‹#›</a:t>
            </a:fld>
            <a:endParaRPr lang="en-US"/>
          </a:p>
        </p:txBody>
      </p:sp>
    </p:spTree>
    <p:extLst>
      <p:ext uri="{BB962C8B-B14F-4D97-AF65-F5344CB8AC3E}">
        <p14:creationId xmlns:p14="http://schemas.microsoft.com/office/powerpoint/2010/main" val="211493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39E61-6F4B-2144-A73A-5E7869E0776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F2583AA-B4A0-DC42-8E5D-38D20F8B48CB}"/>
              </a:ext>
            </a:extLst>
          </p:cNvPr>
          <p:cNvSpPr>
            <a:spLocks noGrp="1"/>
          </p:cNvSpPr>
          <p:nvPr>
            <p:ph type="dt" sz="half" idx="10"/>
          </p:nvPr>
        </p:nvSpPr>
        <p:spPr/>
        <p:txBody>
          <a:bodyPr/>
          <a:lstStyle/>
          <a:p>
            <a:fld id="{D7D0BC09-CD4D-F44A-A578-E5BC58D9F581}" type="datetimeFigureOut">
              <a:rPr lang="en-US" smtClean="0"/>
              <a:t>1/29/2026</a:t>
            </a:fld>
            <a:endParaRPr lang="en-US"/>
          </a:p>
        </p:txBody>
      </p:sp>
      <p:sp>
        <p:nvSpPr>
          <p:cNvPr id="4" name="Footer Placeholder 3">
            <a:extLst>
              <a:ext uri="{FF2B5EF4-FFF2-40B4-BE49-F238E27FC236}">
                <a16:creationId xmlns:a16="http://schemas.microsoft.com/office/drawing/2014/main" id="{21E63A4E-C02F-8E48-9AC9-A099A1481E4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AF9F638-D470-AE4E-8128-09194CEE5957}"/>
              </a:ext>
            </a:extLst>
          </p:cNvPr>
          <p:cNvSpPr>
            <a:spLocks noGrp="1"/>
          </p:cNvSpPr>
          <p:nvPr>
            <p:ph type="sldNum" sz="quarter" idx="12"/>
          </p:nvPr>
        </p:nvSpPr>
        <p:spPr/>
        <p:txBody>
          <a:bodyPr/>
          <a:lstStyle/>
          <a:p>
            <a:fld id="{52FD351D-45F7-664A-82A5-BC40BD119188}" type="slidenum">
              <a:rPr lang="en-US" smtClean="0"/>
              <a:t>‹#›</a:t>
            </a:fld>
            <a:endParaRPr lang="en-US"/>
          </a:p>
        </p:txBody>
      </p:sp>
    </p:spTree>
    <p:extLst>
      <p:ext uri="{BB962C8B-B14F-4D97-AF65-F5344CB8AC3E}">
        <p14:creationId xmlns:p14="http://schemas.microsoft.com/office/powerpoint/2010/main" val="42334624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960C9EC-201C-B940-9C08-1681CF068958}"/>
              </a:ext>
            </a:extLst>
          </p:cNvPr>
          <p:cNvSpPr>
            <a:spLocks noGrp="1"/>
          </p:cNvSpPr>
          <p:nvPr>
            <p:ph type="dt" sz="half" idx="10"/>
          </p:nvPr>
        </p:nvSpPr>
        <p:spPr/>
        <p:txBody>
          <a:bodyPr/>
          <a:lstStyle/>
          <a:p>
            <a:fld id="{D7D0BC09-CD4D-F44A-A578-E5BC58D9F581}" type="datetimeFigureOut">
              <a:rPr lang="en-US" smtClean="0"/>
              <a:t>1/29/2026</a:t>
            </a:fld>
            <a:endParaRPr lang="en-US"/>
          </a:p>
        </p:txBody>
      </p:sp>
      <p:sp>
        <p:nvSpPr>
          <p:cNvPr id="3" name="Footer Placeholder 2">
            <a:extLst>
              <a:ext uri="{FF2B5EF4-FFF2-40B4-BE49-F238E27FC236}">
                <a16:creationId xmlns:a16="http://schemas.microsoft.com/office/drawing/2014/main" id="{52E5CE05-9DB4-D642-9037-C7C275F39D8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1C64A9E-F02C-FA45-988F-292066AAB089}"/>
              </a:ext>
            </a:extLst>
          </p:cNvPr>
          <p:cNvSpPr>
            <a:spLocks noGrp="1"/>
          </p:cNvSpPr>
          <p:nvPr>
            <p:ph type="sldNum" sz="quarter" idx="12"/>
          </p:nvPr>
        </p:nvSpPr>
        <p:spPr/>
        <p:txBody>
          <a:bodyPr/>
          <a:lstStyle/>
          <a:p>
            <a:fld id="{52FD351D-45F7-664A-82A5-BC40BD119188}" type="slidenum">
              <a:rPr lang="en-US" smtClean="0"/>
              <a:t>‹#›</a:t>
            </a:fld>
            <a:endParaRPr lang="en-US"/>
          </a:p>
        </p:txBody>
      </p:sp>
    </p:spTree>
    <p:extLst>
      <p:ext uri="{BB962C8B-B14F-4D97-AF65-F5344CB8AC3E}">
        <p14:creationId xmlns:p14="http://schemas.microsoft.com/office/powerpoint/2010/main" val="11293614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93697-2977-714B-8232-DC9295E6607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460D183-ABCA-EC4A-A57F-21980755135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310E012-C992-6C47-A02E-3ED382D2BD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4250AEE-47DA-8C4B-9D5D-F0A07C9A73DA}"/>
              </a:ext>
            </a:extLst>
          </p:cNvPr>
          <p:cNvSpPr>
            <a:spLocks noGrp="1"/>
          </p:cNvSpPr>
          <p:nvPr>
            <p:ph type="dt" sz="half" idx="10"/>
          </p:nvPr>
        </p:nvSpPr>
        <p:spPr/>
        <p:txBody>
          <a:bodyPr/>
          <a:lstStyle/>
          <a:p>
            <a:fld id="{D7D0BC09-CD4D-F44A-A578-E5BC58D9F581}" type="datetimeFigureOut">
              <a:rPr lang="en-US" smtClean="0"/>
              <a:t>1/29/2026</a:t>
            </a:fld>
            <a:endParaRPr lang="en-US"/>
          </a:p>
        </p:txBody>
      </p:sp>
      <p:sp>
        <p:nvSpPr>
          <p:cNvPr id="6" name="Footer Placeholder 5">
            <a:extLst>
              <a:ext uri="{FF2B5EF4-FFF2-40B4-BE49-F238E27FC236}">
                <a16:creationId xmlns:a16="http://schemas.microsoft.com/office/drawing/2014/main" id="{EB5BC07A-BE42-AC49-88B2-D4442DAE12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8B19A4-52AC-334D-B484-E3FC7BAF23EE}"/>
              </a:ext>
            </a:extLst>
          </p:cNvPr>
          <p:cNvSpPr>
            <a:spLocks noGrp="1"/>
          </p:cNvSpPr>
          <p:nvPr>
            <p:ph type="sldNum" sz="quarter" idx="12"/>
          </p:nvPr>
        </p:nvSpPr>
        <p:spPr/>
        <p:txBody>
          <a:bodyPr/>
          <a:lstStyle/>
          <a:p>
            <a:fld id="{52FD351D-45F7-664A-82A5-BC40BD119188}" type="slidenum">
              <a:rPr lang="en-US" smtClean="0"/>
              <a:t>‹#›</a:t>
            </a:fld>
            <a:endParaRPr lang="en-US"/>
          </a:p>
        </p:txBody>
      </p:sp>
    </p:spTree>
    <p:extLst>
      <p:ext uri="{BB962C8B-B14F-4D97-AF65-F5344CB8AC3E}">
        <p14:creationId xmlns:p14="http://schemas.microsoft.com/office/powerpoint/2010/main" val="6402783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2B2F0-0670-6043-9028-307D3D6BACD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6A4975A-EA6F-3A48-897C-C7079BF7188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0C01C27-55BA-1343-A6F1-04AC43E782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A6A45DF-97B1-5340-ADB9-9D83ED8E371F}"/>
              </a:ext>
            </a:extLst>
          </p:cNvPr>
          <p:cNvSpPr>
            <a:spLocks noGrp="1"/>
          </p:cNvSpPr>
          <p:nvPr>
            <p:ph type="dt" sz="half" idx="10"/>
          </p:nvPr>
        </p:nvSpPr>
        <p:spPr/>
        <p:txBody>
          <a:bodyPr/>
          <a:lstStyle/>
          <a:p>
            <a:fld id="{D7D0BC09-CD4D-F44A-A578-E5BC58D9F581}" type="datetimeFigureOut">
              <a:rPr lang="en-US" smtClean="0"/>
              <a:t>1/29/2026</a:t>
            </a:fld>
            <a:endParaRPr lang="en-US"/>
          </a:p>
        </p:txBody>
      </p:sp>
      <p:sp>
        <p:nvSpPr>
          <p:cNvPr id="6" name="Footer Placeholder 5">
            <a:extLst>
              <a:ext uri="{FF2B5EF4-FFF2-40B4-BE49-F238E27FC236}">
                <a16:creationId xmlns:a16="http://schemas.microsoft.com/office/drawing/2014/main" id="{1A038B7D-88B7-F644-A798-5E5EB09ADC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F3A1061-5121-6B48-A3B5-0B1F1F7BEA36}"/>
              </a:ext>
            </a:extLst>
          </p:cNvPr>
          <p:cNvSpPr>
            <a:spLocks noGrp="1"/>
          </p:cNvSpPr>
          <p:nvPr>
            <p:ph type="sldNum" sz="quarter" idx="12"/>
          </p:nvPr>
        </p:nvSpPr>
        <p:spPr/>
        <p:txBody>
          <a:bodyPr/>
          <a:lstStyle/>
          <a:p>
            <a:fld id="{52FD351D-45F7-664A-82A5-BC40BD119188}" type="slidenum">
              <a:rPr lang="en-US" smtClean="0"/>
              <a:t>‹#›</a:t>
            </a:fld>
            <a:endParaRPr lang="en-US"/>
          </a:p>
        </p:txBody>
      </p:sp>
    </p:spTree>
    <p:extLst>
      <p:ext uri="{BB962C8B-B14F-4D97-AF65-F5344CB8AC3E}">
        <p14:creationId xmlns:p14="http://schemas.microsoft.com/office/powerpoint/2010/main" val="32677610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D6147A9-C488-EC48-9290-A960B6D3A6F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58384CA-6C62-B940-86D4-4C4B7837271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93E8EA-0DEC-544E-BC47-3E6F4CDF071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D0BC09-CD4D-F44A-A578-E5BC58D9F581}" type="datetimeFigureOut">
              <a:rPr lang="en-US" smtClean="0"/>
              <a:t>1/29/2026</a:t>
            </a:fld>
            <a:endParaRPr lang="en-US"/>
          </a:p>
        </p:txBody>
      </p:sp>
      <p:sp>
        <p:nvSpPr>
          <p:cNvPr id="5" name="Footer Placeholder 4">
            <a:extLst>
              <a:ext uri="{FF2B5EF4-FFF2-40B4-BE49-F238E27FC236}">
                <a16:creationId xmlns:a16="http://schemas.microsoft.com/office/drawing/2014/main" id="{BCF910ED-64D6-C04B-AD25-12DE6F58062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927EE3F-17AC-5948-AA5E-49EE0A014DF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FD351D-45F7-664A-82A5-BC40BD119188}" type="slidenum">
              <a:rPr lang="en-US" smtClean="0"/>
              <a:t>‹#›</a:t>
            </a:fld>
            <a:endParaRPr lang="en-US"/>
          </a:p>
        </p:txBody>
      </p:sp>
    </p:spTree>
    <p:extLst>
      <p:ext uri="{BB962C8B-B14F-4D97-AF65-F5344CB8AC3E}">
        <p14:creationId xmlns:p14="http://schemas.microsoft.com/office/powerpoint/2010/main" val="26476856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A172923-8865-4240-B69F-556AD59FB31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8" name="Rectangle 7">
            <a:extLst>
              <a:ext uri="{FF2B5EF4-FFF2-40B4-BE49-F238E27FC236}">
                <a16:creationId xmlns:a16="http://schemas.microsoft.com/office/drawing/2014/main" id="{A6019AF6-60B2-A241-8A4F-1C5981E862DC}"/>
              </a:ext>
            </a:extLst>
          </p:cNvPr>
          <p:cNvSpPr/>
          <p:nvPr/>
        </p:nvSpPr>
        <p:spPr>
          <a:xfrm>
            <a:off x="0" y="0"/>
            <a:ext cx="5283200" cy="6858000"/>
          </a:xfrm>
          <a:prstGeom prst="rect">
            <a:avLst/>
          </a:prstGeom>
          <a:solidFill>
            <a:srgbClr val="003B5C">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ubtitle 2">
            <a:extLst>
              <a:ext uri="{FF2B5EF4-FFF2-40B4-BE49-F238E27FC236}">
                <a16:creationId xmlns:a16="http://schemas.microsoft.com/office/drawing/2014/main" id="{9CC2D306-306C-9C44-B8B9-9E7A0FA9B568}"/>
              </a:ext>
            </a:extLst>
          </p:cNvPr>
          <p:cNvSpPr txBox="1">
            <a:spLocks/>
          </p:cNvSpPr>
          <p:nvPr/>
        </p:nvSpPr>
        <p:spPr>
          <a:xfrm>
            <a:off x="311889" y="2125980"/>
            <a:ext cx="4971312" cy="1797938"/>
          </a:xfrm>
          <a:prstGeom prst="rect">
            <a:avLst/>
          </a:prstGeom>
        </p:spPr>
        <p:txBody>
          <a:bodyPr vert="horz" lIns="91440" tIns="45720" rIns="91440" bIns="45720" rtlCol="0">
            <a:normAutofit fontScale="70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7200" dirty="0">
                <a:solidFill>
                  <a:schemeClr val="bg1"/>
                </a:solidFill>
                <a:latin typeface="Arial" panose="020B0604020202020204" pitchFamily="34" charset="0"/>
                <a:cs typeface="Arial" panose="020B0604020202020204" pitchFamily="34" charset="0"/>
              </a:rPr>
              <a:t>DEAR</a:t>
            </a:r>
            <a:br>
              <a:rPr lang="en-US" sz="7200" dirty="0">
                <a:solidFill>
                  <a:schemeClr val="bg1"/>
                </a:solidFill>
                <a:latin typeface="Arial" panose="020B0604020202020204" pitchFamily="34" charset="0"/>
                <a:cs typeface="Arial" panose="020B0604020202020204" pitchFamily="34" charset="0"/>
              </a:rPr>
            </a:br>
            <a:r>
              <a:rPr lang="en-US" sz="9500" i="1" dirty="0">
                <a:solidFill>
                  <a:schemeClr val="bg1"/>
                </a:solidFill>
                <a:latin typeface="Times" pitchFamily="2" charset="0"/>
                <a:cs typeface="Arial" panose="020B0604020202020204" pitchFamily="34" charset="0"/>
              </a:rPr>
              <a:t>future self</a:t>
            </a:r>
            <a:br>
              <a:rPr lang="en-US" sz="5800" dirty="0">
                <a:solidFill>
                  <a:schemeClr val="bg1"/>
                </a:solidFill>
                <a:latin typeface="Arial" panose="020B0604020202020204" pitchFamily="34" charset="0"/>
                <a:cs typeface="Arial" panose="020B0604020202020204" pitchFamily="34" charset="0"/>
              </a:rPr>
            </a:br>
            <a:endParaRPr lang="en-US" sz="5800" dirty="0">
              <a:solidFill>
                <a:schemeClr val="bg1"/>
              </a:solidFill>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045055BE-73F2-FF44-8164-6D43EF86A68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00326" y="5816599"/>
            <a:ext cx="2107460" cy="806333"/>
          </a:xfrm>
          <a:prstGeom prst="rect">
            <a:avLst/>
          </a:prstGeom>
        </p:spPr>
      </p:pic>
      <p:sp>
        <p:nvSpPr>
          <p:cNvPr id="11" name="Rectangle 10">
            <a:extLst>
              <a:ext uri="{FF2B5EF4-FFF2-40B4-BE49-F238E27FC236}">
                <a16:creationId xmlns:a16="http://schemas.microsoft.com/office/drawing/2014/main" id="{9AA13319-4631-9C46-83E9-5514FD7221A6}"/>
              </a:ext>
            </a:extLst>
          </p:cNvPr>
          <p:cNvSpPr/>
          <p:nvPr/>
        </p:nvSpPr>
        <p:spPr>
          <a:xfrm>
            <a:off x="356492" y="151433"/>
            <a:ext cx="4572000" cy="323165"/>
          </a:xfrm>
          <a:prstGeom prst="rect">
            <a:avLst/>
          </a:prstGeom>
        </p:spPr>
        <p:txBody>
          <a:bodyPr wrap="square">
            <a:spAutoFit/>
          </a:bodyPr>
          <a:lstStyle/>
          <a:p>
            <a:r>
              <a:rPr lang="en-US" sz="1500" b="1" dirty="0">
                <a:solidFill>
                  <a:schemeClr val="bg1"/>
                </a:solidFill>
                <a:latin typeface="Arial" panose="020B0604020202020204" pitchFamily="34" charset="0"/>
                <a:cs typeface="Arial" panose="020B0604020202020204" pitchFamily="34" charset="0"/>
              </a:rPr>
              <a:t>APPROACHING AND LIVING IN RETIREMENT</a:t>
            </a:r>
            <a:endParaRPr lang="en-US" sz="1500" b="1" dirty="0">
              <a:solidFill>
                <a:schemeClr val="bg1"/>
              </a:solidFill>
            </a:endParaRPr>
          </a:p>
        </p:txBody>
      </p:sp>
      <p:sp>
        <p:nvSpPr>
          <p:cNvPr id="12" name="Rectangle 11">
            <a:extLst>
              <a:ext uri="{FF2B5EF4-FFF2-40B4-BE49-F238E27FC236}">
                <a16:creationId xmlns:a16="http://schemas.microsoft.com/office/drawing/2014/main" id="{2D849266-4C1E-4548-95BD-F559D57DB37C}"/>
              </a:ext>
            </a:extLst>
          </p:cNvPr>
          <p:cNvSpPr/>
          <p:nvPr/>
        </p:nvSpPr>
        <p:spPr>
          <a:xfrm>
            <a:off x="356492" y="3631544"/>
            <a:ext cx="4050916" cy="1200329"/>
          </a:xfrm>
          <a:prstGeom prst="rect">
            <a:avLst/>
          </a:prstGeom>
        </p:spPr>
        <p:txBody>
          <a:bodyPr wrap="square">
            <a:spAutoFit/>
          </a:bodyPr>
          <a:lstStyle/>
          <a:p>
            <a:r>
              <a:rPr lang="en-US" sz="2400" dirty="0">
                <a:solidFill>
                  <a:schemeClr val="bg1"/>
                </a:solidFill>
                <a:latin typeface="Arial" panose="020B0604020202020204" pitchFamily="34" charset="0"/>
                <a:cs typeface="Arial" panose="020B0604020202020204" pitchFamily="34" charset="0"/>
              </a:rPr>
              <a:t>Ten things to think about when planning for and living in retirement</a:t>
            </a:r>
          </a:p>
        </p:txBody>
      </p:sp>
    </p:spTree>
    <p:extLst>
      <p:ext uri="{BB962C8B-B14F-4D97-AF65-F5344CB8AC3E}">
        <p14:creationId xmlns:p14="http://schemas.microsoft.com/office/powerpoint/2010/main" val="25876884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35CD003B-6C6A-954E-8B7D-F16EB9FA81D1}"/>
              </a:ext>
            </a:extLst>
          </p:cNvPr>
          <p:cNvSpPr txBox="1">
            <a:spLocks/>
          </p:cNvSpPr>
          <p:nvPr/>
        </p:nvSpPr>
        <p:spPr>
          <a:xfrm>
            <a:off x="311888" y="613407"/>
            <a:ext cx="10951198" cy="1016610"/>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solidFill>
                  <a:srgbClr val="003B5C"/>
                </a:solidFill>
                <a:latin typeface="Arial" panose="020B0604020202020204" pitchFamily="34" charset="0"/>
                <a:cs typeface="Arial" panose="020B0604020202020204" pitchFamily="34" charset="0"/>
              </a:rPr>
              <a:t>9. Decide what you’ll do with your retirement</a:t>
            </a:r>
            <a:br>
              <a:rPr lang="en-US" sz="3600" dirty="0">
                <a:solidFill>
                  <a:srgbClr val="003B5C"/>
                </a:solidFill>
                <a:latin typeface="Arial" panose="020B0604020202020204" pitchFamily="34" charset="0"/>
                <a:cs typeface="Arial" panose="020B0604020202020204" pitchFamily="34" charset="0"/>
              </a:rPr>
            </a:br>
            <a:r>
              <a:rPr lang="en-US" sz="3600" dirty="0">
                <a:solidFill>
                  <a:srgbClr val="003B5C"/>
                </a:solidFill>
                <a:latin typeface="Arial" panose="020B0604020202020204" pitchFamily="34" charset="0"/>
                <a:cs typeface="Arial" panose="020B0604020202020204" pitchFamily="34" charset="0"/>
              </a:rPr>
              <a:t>    plan before you reach retirement.</a:t>
            </a:r>
          </a:p>
        </p:txBody>
      </p:sp>
      <p:sp>
        <p:nvSpPr>
          <p:cNvPr id="7" name="Rectangle 6">
            <a:extLst>
              <a:ext uri="{FF2B5EF4-FFF2-40B4-BE49-F238E27FC236}">
                <a16:creationId xmlns:a16="http://schemas.microsoft.com/office/drawing/2014/main" id="{3399D439-E45C-204F-9CB5-726BDD577B49}"/>
              </a:ext>
            </a:extLst>
          </p:cNvPr>
          <p:cNvSpPr/>
          <p:nvPr/>
        </p:nvSpPr>
        <p:spPr>
          <a:xfrm>
            <a:off x="310772" y="151433"/>
            <a:ext cx="6112888" cy="323165"/>
          </a:xfrm>
          <a:prstGeom prst="rect">
            <a:avLst/>
          </a:prstGeom>
        </p:spPr>
        <p:txBody>
          <a:bodyPr wrap="square">
            <a:spAutoFit/>
          </a:bodyPr>
          <a:lstStyle/>
          <a:p>
            <a:r>
              <a:rPr lang="en-US" sz="1500" b="1" dirty="0">
                <a:solidFill>
                  <a:srgbClr val="008080"/>
                </a:solidFill>
                <a:latin typeface="Arial" panose="020B0604020202020204" pitchFamily="34" charset="0"/>
                <a:cs typeface="Arial" panose="020B0604020202020204" pitchFamily="34" charset="0"/>
              </a:rPr>
              <a:t>TEN RETIREMENT TO-DOs</a:t>
            </a:r>
            <a:endParaRPr lang="en-US" sz="1500" b="1" dirty="0">
              <a:solidFill>
                <a:srgbClr val="008080"/>
              </a:solidFill>
            </a:endParaRPr>
          </a:p>
        </p:txBody>
      </p:sp>
      <p:sp>
        <p:nvSpPr>
          <p:cNvPr id="8" name="Content Placeholder 2">
            <a:extLst>
              <a:ext uri="{FF2B5EF4-FFF2-40B4-BE49-F238E27FC236}">
                <a16:creationId xmlns:a16="http://schemas.microsoft.com/office/drawing/2014/main" id="{4516F7AD-54AF-0444-B23F-5CDDEFD5B152}"/>
              </a:ext>
            </a:extLst>
          </p:cNvPr>
          <p:cNvSpPr txBox="1">
            <a:spLocks/>
          </p:cNvSpPr>
          <p:nvPr/>
        </p:nvSpPr>
        <p:spPr>
          <a:xfrm>
            <a:off x="838200" y="2011601"/>
            <a:ext cx="8181814" cy="384675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75C1B7"/>
              </a:buClr>
              <a:buNone/>
            </a:pPr>
            <a:r>
              <a:rPr lang="en-US" sz="3200" dirty="0">
                <a:latin typeface="Arial" panose="020B0604020202020204" pitchFamily="34" charset="0"/>
                <a:cs typeface="Arial" panose="020B0604020202020204" pitchFamily="34" charset="0"/>
              </a:rPr>
              <a:t>Flexibility - your plan, you decide</a:t>
            </a:r>
          </a:p>
          <a:p>
            <a:pPr marL="0" indent="0">
              <a:buClr>
                <a:srgbClr val="75C1B7"/>
              </a:buClr>
              <a:buNone/>
            </a:pPr>
            <a:endParaRPr lang="en-US" sz="3200" dirty="0">
              <a:latin typeface="Arial" panose="020B0604020202020204" pitchFamily="34" charset="0"/>
              <a:cs typeface="Arial" panose="020B0604020202020204" pitchFamily="34" charset="0"/>
            </a:endParaRPr>
          </a:p>
          <a:p>
            <a:pPr>
              <a:buClr>
                <a:srgbClr val="75C1B7"/>
              </a:buClr>
            </a:pPr>
            <a:r>
              <a:rPr lang="en-US" sz="3200" dirty="0">
                <a:latin typeface="Arial" panose="020B0604020202020204" pitchFamily="34" charset="0"/>
                <a:cs typeface="Arial" panose="020B0604020202020204" pitchFamily="34" charset="0"/>
              </a:rPr>
              <a:t>Take a lump-sum distribution</a:t>
            </a:r>
          </a:p>
          <a:p>
            <a:pPr>
              <a:buClr>
                <a:srgbClr val="75C1B7"/>
              </a:buClr>
            </a:pPr>
            <a:r>
              <a:rPr lang="en-US" sz="3200" dirty="0">
                <a:latin typeface="Arial" panose="020B0604020202020204" pitchFamily="34" charset="0"/>
                <a:cs typeface="Arial" panose="020B0604020202020204" pitchFamily="34" charset="0"/>
              </a:rPr>
              <a:t>Take periodic distributions</a:t>
            </a:r>
          </a:p>
          <a:p>
            <a:pPr>
              <a:buClr>
                <a:srgbClr val="75C1B7"/>
              </a:buClr>
            </a:pPr>
            <a:r>
              <a:rPr lang="en-US" sz="3200" dirty="0">
                <a:latin typeface="Arial" panose="020B0604020202020204" pitchFamily="34" charset="0"/>
                <a:cs typeface="Arial" panose="020B0604020202020204" pitchFamily="34" charset="0"/>
              </a:rPr>
              <a:t>Stay in the plan</a:t>
            </a:r>
          </a:p>
          <a:p>
            <a:pPr>
              <a:buClr>
                <a:srgbClr val="75C1B7"/>
              </a:buClr>
            </a:pPr>
            <a:r>
              <a:rPr lang="en-US" sz="3200" dirty="0">
                <a:latin typeface="Arial" panose="020B0604020202020204" pitchFamily="34" charset="0"/>
                <a:cs typeface="Arial" panose="020B0604020202020204" pitchFamily="34" charset="0"/>
              </a:rPr>
              <a:t>Roll your money into an IRA </a:t>
            </a:r>
          </a:p>
        </p:txBody>
      </p:sp>
      <p:sp>
        <p:nvSpPr>
          <p:cNvPr id="11" name="Rectangle 10">
            <a:extLst>
              <a:ext uri="{FF2B5EF4-FFF2-40B4-BE49-F238E27FC236}">
                <a16:creationId xmlns:a16="http://schemas.microsoft.com/office/drawing/2014/main" id="{8D6BCFC4-2B9E-4641-B9E0-B4842AA51F0A}"/>
              </a:ext>
            </a:extLst>
          </p:cNvPr>
          <p:cNvSpPr/>
          <p:nvPr/>
        </p:nvSpPr>
        <p:spPr>
          <a:xfrm>
            <a:off x="0" y="5906325"/>
            <a:ext cx="12192000" cy="951675"/>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D0C3C441-ADD7-8649-BF79-1CA38BA24030}"/>
              </a:ext>
            </a:extLst>
          </p:cNvPr>
          <p:cNvSpPr txBox="1"/>
          <p:nvPr/>
        </p:nvSpPr>
        <p:spPr>
          <a:xfrm>
            <a:off x="10998926" y="6273542"/>
            <a:ext cx="1045030" cy="276999"/>
          </a:xfrm>
          <a:prstGeom prst="rect">
            <a:avLst/>
          </a:prstGeom>
          <a:noFill/>
        </p:spPr>
        <p:txBody>
          <a:bodyPr wrap="square" rtlCol="0">
            <a:spAutoFit/>
          </a:bodyPr>
          <a:lstStyle/>
          <a:p>
            <a:pPr algn="r"/>
            <a:fld id="{D948B528-9046-0E44-97C4-80BDC1D382F9}" type="slidenum">
              <a:rPr lang="en-US" sz="1200" smtClean="0">
                <a:solidFill>
                  <a:schemeClr val="bg1"/>
                </a:solidFill>
                <a:latin typeface="Arial" panose="020B0604020202020204" pitchFamily="34" charset="0"/>
                <a:cs typeface="Arial" panose="020B0604020202020204" pitchFamily="34" charset="0"/>
              </a:rPr>
              <a:t>10</a:t>
            </a:fld>
            <a:endParaRPr lang="en-US" sz="1200" dirty="0">
              <a:solidFill>
                <a:schemeClr val="bg1"/>
              </a:solidFill>
            </a:endParaRPr>
          </a:p>
        </p:txBody>
      </p:sp>
      <p:pic>
        <p:nvPicPr>
          <p:cNvPr id="14" name="Picture 13">
            <a:extLst>
              <a:ext uri="{FF2B5EF4-FFF2-40B4-BE49-F238E27FC236}">
                <a16:creationId xmlns:a16="http://schemas.microsoft.com/office/drawing/2014/main" id="{F9EB82BA-45F6-DE49-BC72-6EC5F7DCDA1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 r="-9200" b="-24119"/>
          <a:stretch/>
        </p:blipFill>
        <p:spPr>
          <a:xfrm>
            <a:off x="331015" y="6086412"/>
            <a:ext cx="1715820" cy="746182"/>
          </a:xfrm>
          <a:prstGeom prst="rect">
            <a:avLst/>
          </a:prstGeom>
        </p:spPr>
      </p:pic>
      <p:sp>
        <p:nvSpPr>
          <p:cNvPr id="2" name="TextBox 1">
            <a:extLst>
              <a:ext uri="{FF2B5EF4-FFF2-40B4-BE49-F238E27FC236}">
                <a16:creationId xmlns:a16="http://schemas.microsoft.com/office/drawing/2014/main" id="{FC609185-17F5-4D40-BD06-51DF3661DC2F}"/>
              </a:ext>
            </a:extLst>
          </p:cNvPr>
          <p:cNvSpPr txBox="1"/>
          <p:nvPr/>
        </p:nvSpPr>
        <p:spPr>
          <a:xfrm>
            <a:off x="2046835" y="5906325"/>
            <a:ext cx="9497465" cy="830997"/>
          </a:xfrm>
          <a:prstGeom prst="rect">
            <a:avLst/>
          </a:prstGeom>
          <a:noFill/>
        </p:spPr>
        <p:txBody>
          <a:bodyPr wrap="square" rtlCol="0">
            <a:spAutoFit/>
          </a:bodyPr>
          <a:lstStyle/>
          <a:p>
            <a:r>
              <a:rPr lang="en-US" sz="1200" dirty="0">
                <a:solidFill>
                  <a:schemeClr val="bg1"/>
                </a:solidFill>
              </a:rPr>
              <a:t>Qualified retirement plans, deferred compensation plans and individual retirement accounts are all different, including fees and when you</a:t>
            </a:r>
          </a:p>
          <a:p>
            <a:r>
              <a:rPr lang="en-US" sz="1200" dirty="0">
                <a:solidFill>
                  <a:schemeClr val="bg1"/>
                </a:solidFill>
              </a:rPr>
              <a:t>can access funds. Assets rolled over from your account(s) may be subject to surrender charges, other fees and/or an additional 10% early</a:t>
            </a:r>
          </a:p>
          <a:p>
            <a:r>
              <a:rPr lang="en-US" sz="1200" dirty="0">
                <a:solidFill>
                  <a:schemeClr val="bg1"/>
                </a:solidFill>
              </a:rPr>
              <a:t>withdrawal tax if withdrawn before age 59 1/2. Nationwide and its representatives do not give legal or tax advice. Please contact your legal</a:t>
            </a:r>
          </a:p>
          <a:p>
            <a:r>
              <a:rPr lang="en-US" sz="1200" dirty="0">
                <a:solidFill>
                  <a:schemeClr val="bg1"/>
                </a:solidFill>
              </a:rPr>
              <a:t>or tax advisor for such advice.</a:t>
            </a:r>
          </a:p>
        </p:txBody>
      </p:sp>
    </p:spTree>
    <p:extLst>
      <p:ext uri="{BB962C8B-B14F-4D97-AF65-F5344CB8AC3E}">
        <p14:creationId xmlns:p14="http://schemas.microsoft.com/office/powerpoint/2010/main" val="2683252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mph" presetSubtype="0" nodeType="withEffect">
                                  <p:stCondLst>
                                    <p:cond delay="0"/>
                                  </p:stCondLst>
                                  <p:iterate type="lt">
                                    <p:tmAbs val="25"/>
                                  </p:iterate>
                                  <p:childTnLst>
                                    <p:set>
                                      <p:cBhvr override="childStyle">
                                        <p:cTn id="6" dur="indefinite"/>
                                        <p:tgtEl>
                                          <p:spTgt spid="6">
                                            <p:txEl>
                                              <p:pRg st="0" end="0"/>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A18E8FA-ED88-4C47-827F-C3D00FAE224E}"/>
              </a:ext>
            </a:extLst>
          </p:cNvPr>
          <p:cNvPicPr>
            <a:picLocks noChangeAspect="1"/>
          </p:cNvPicPr>
          <p:nvPr/>
        </p:nvPicPr>
        <p:blipFill>
          <a:blip r:embed="rId3"/>
          <a:stretch>
            <a:fillRect/>
          </a:stretch>
        </p:blipFill>
        <p:spPr>
          <a:xfrm>
            <a:off x="329770" y="294928"/>
            <a:ext cx="11267268" cy="6337838"/>
          </a:xfrm>
          <a:prstGeom prst="rect">
            <a:avLst/>
          </a:prstGeom>
        </p:spPr>
      </p:pic>
      <p:sp>
        <p:nvSpPr>
          <p:cNvPr id="9" name="Slide Number Placeholder 4"/>
          <p:cNvSpPr>
            <a:spLocks noGrp="1"/>
          </p:cNvSpPr>
          <p:nvPr>
            <p:ph type="sldNum" sz="quarter" idx="12"/>
          </p:nvPr>
        </p:nvSpPr>
        <p:spPr>
          <a:xfrm>
            <a:off x="7931159" y="6356351"/>
            <a:ext cx="2581656" cy="365125"/>
          </a:xfrm>
        </p:spPr>
        <p:txBody>
          <a:bodyPr/>
          <a:lstStyle>
            <a:lvl1pPr>
              <a:defRPr sz="1000">
                <a:latin typeface="Arial"/>
                <a:cs typeface="Arial"/>
              </a:defRPr>
            </a:lvl1pPr>
          </a:lstStyle>
          <a:p>
            <a:fld id="{D2C4975E-064E-3B4F-ACE5-9359461D46A7}" type="slidenum">
              <a:rPr lang="en-US" smtClean="0">
                <a:solidFill>
                  <a:schemeClr val="bg1"/>
                </a:solidFill>
              </a:rPr>
              <a:pPr/>
              <a:t>11</a:t>
            </a:fld>
            <a:endParaRPr lang="en-US">
              <a:solidFill>
                <a:schemeClr val="bg1"/>
              </a:solidFill>
            </a:endParaRPr>
          </a:p>
        </p:txBody>
      </p:sp>
      <p:sp>
        <p:nvSpPr>
          <p:cNvPr id="16" name="Title 2"/>
          <p:cNvSpPr>
            <a:spLocks noGrp="1"/>
          </p:cNvSpPr>
          <p:nvPr>
            <p:ph type="ctrTitle"/>
          </p:nvPr>
        </p:nvSpPr>
        <p:spPr>
          <a:xfrm>
            <a:off x="1142991" y="39059"/>
            <a:ext cx="5912079" cy="1910228"/>
          </a:xfrm>
        </p:spPr>
        <p:txBody>
          <a:bodyPr>
            <a:normAutofit/>
          </a:bodyPr>
          <a:lstStyle/>
          <a:p>
            <a:r>
              <a:rPr lang="en-US" dirty="0">
                <a:solidFill>
                  <a:srgbClr val="003B5C"/>
                </a:solidFill>
              </a:rPr>
              <a:t>My Interactive </a:t>
            </a:r>
            <a:br>
              <a:rPr lang="en-US" dirty="0">
                <a:solidFill>
                  <a:srgbClr val="003B5C"/>
                </a:solidFill>
              </a:rPr>
            </a:br>
            <a:r>
              <a:rPr lang="en-US" dirty="0">
                <a:solidFill>
                  <a:srgbClr val="003B5C"/>
                </a:solidFill>
              </a:rPr>
              <a:t>Retirement Planne</a:t>
            </a:r>
            <a:r>
              <a:rPr lang="en-US" spc="300" dirty="0">
                <a:solidFill>
                  <a:srgbClr val="003B5C"/>
                </a:solidFill>
              </a:rPr>
              <a:t>r</a:t>
            </a:r>
            <a:r>
              <a:rPr lang="en-US" sz="2000" baseline="60000" dirty="0">
                <a:solidFill>
                  <a:srgbClr val="003B5C"/>
                </a:solidFill>
              </a:rPr>
              <a:t>SM</a:t>
            </a:r>
          </a:p>
        </p:txBody>
      </p:sp>
      <p:sp>
        <p:nvSpPr>
          <p:cNvPr id="12" name="Rectangle 11"/>
          <p:cNvSpPr/>
          <p:nvPr/>
        </p:nvSpPr>
        <p:spPr>
          <a:xfrm>
            <a:off x="8382000" y="278500"/>
            <a:ext cx="2286000" cy="320040"/>
          </a:xfrm>
          <a:prstGeom prst="rect">
            <a:avLst/>
          </a:prstGeom>
          <a:gradFill flip="none" rotWithShape="1">
            <a:gsLst>
              <a:gs pos="50000">
                <a:srgbClr val="1C57A5"/>
              </a:gs>
              <a:gs pos="0">
                <a:srgbClr val="002B45"/>
              </a:gs>
            </a:gsLst>
            <a:lin ang="189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91440"/>
            <a:r>
              <a:rPr lang="en-US" sz="1100" kern="1100" cap="all" spc="50">
                <a:latin typeface="Arial"/>
                <a:cs typeface="Arial"/>
              </a:rPr>
              <a:t>ONLINE PLANNING TOOLS</a:t>
            </a:r>
          </a:p>
        </p:txBody>
      </p:sp>
      <p:sp>
        <p:nvSpPr>
          <p:cNvPr id="13" name="Slide Number Placeholder 4"/>
          <p:cNvSpPr txBox="1">
            <a:spLocks/>
          </p:cNvSpPr>
          <p:nvPr/>
        </p:nvSpPr>
        <p:spPr>
          <a:xfrm>
            <a:off x="7931159" y="6356351"/>
            <a:ext cx="2581656" cy="365125"/>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chemeClr val="tx1">
                    <a:tint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2C4975E-064E-3B4F-ACE5-9359461D46A7}" type="slidenum">
              <a:rPr lang="en-US">
                <a:solidFill>
                  <a:srgbClr val="7F7F7F"/>
                </a:solidFill>
              </a:rPr>
              <a:pPr/>
              <a:t>11</a:t>
            </a:fld>
            <a:endParaRPr lang="en-US">
              <a:solidFill>
                <a:srgbClr val="7F7F7F"/>
              </a:solidFill>
            </a:endParaRPr>
          </a:p>
        </p:txBody>
      </p:sp>
      <p:sp>
        <p:nvSpPr>
          <p:cNvPr id="8" name="Title 2"/>
          <p:cNvSpPr txBox="1">
            <a:spLocks/>
          </p:cNvSpPr>
          <p:nvPr/>
        </p:nvSpPr>
        <p:spPr>
          <a:xfrm>
            <a:off x="444163" y="1717756"/>
            <a:ext cx="4617762" cy="1509951"/>
          </a:xfrm>
          <a:prstGeom prst="rect">
            <a:avLst/>
          </a:prstGeom>
        </p:spPr>
        <p:txBody>
          <a:bodyPr vert="horz" lIns="91440" tIns="45720" rIns="91440" bIns="45720" rtlCol="0" anchor="ctr">
            <a:noAutofit/>
          </a:bodyPr>
          <a:lstStyle>
            <a:lvl1pPr algn="l" defTabSz="457200" rtl="0" eaLnBrk="1" latinLnBrk="0" hangingPunct="1">
              <a:spcBef>
                <a:spcPct val="0"/>
              </a:spcBef>
              <a:buNone/>
              <a:defRPr sz="3200" kern="1200">
                <a:solidFill>
                  <a:srgbClr val="1D3245"/>
                </a:solidFill>
                <a:latin typeface="Arial"/>
                <a:ea typeface="+mj-ea"/>
                <a:cs typeface="Arial"/>
              </a:defRPr>
            </a:lvl1pPr>
          </a:lstStyle>
          <a:p>
            <a:r>
              <a:rPr lang="en-US" dirty="0">
                <a:solidFill>
                  <a:srgbClr val="7F7F7F"/>
                </a:solidFill>
              </a:rPr>
              <a:t>In 10 minutes, you can have a basic strategy for reaching your goals. </a:t>
            </a:r>
          </a:p>
        </p:txBody>
      </p:sp>
      <p:sp>
        <p:nvSpPr>
          <p:cNvPr id="10" name="Rectangle 9">
            <a:extLst>
              <a:ext uri="{FF2B5EF4-FFF2-40B4-BE49-F238E27FC236}">
                <a16:creationId xmlns:a16="http://schemas.microsoft.com/office/drawing/2014/main" id="{05804722-6DAB-4894-9A8E-CDDF7C5F3B3E}"/>
              </a:ext>
            </a:extLst>
          </p:cNvPr>
          <p:cNvSpPr/>
          <p:nvPr/>
        </p:nvSpPr>
        <p:spPr>
          <a:xfrm>
            <a:off x="310772" y="151433"/>
            <a:ext cx="6112888" cy="323165"/>
          </a:xfrm>
          <a:prstGeom prst="rect">
            <a:avLst/>
          </a:prstGeom>
        </p:spPr>
        <p:txBody>
          <a:bodyPr wrap="square">
            <a:spAutoFit/>
          </a:bodyPr>
          <a:lstStyle/>
          <a:p>
            <a:r>
              <a:rPr lang="en-US" sz="1500" b="1" dirty="0">
                <a:solidFill>
                  <a:srgbClr val="008080"/>
                </a:solidFill>
                <a:latin typeface="Arial" panose="020B0604020202020204" pitchFamily="34" charset="0"/>
                <a:cs typeface="Arial" panose="020B0604020202020204" pitchFamily="34" charset="0"/>
              </a:rPr>
              <a:t>TEN RETIREMENT TO-DOs</a:t>
            </a:r>
            <a:endParaRPr lang="en-US" sz="1500" b="1" dirty="0">
              <a:solidFill>
                <a:srgbClr val="008080"/>
              </a:solidFill>
            </a:endParaRPr>
          </a:p>
        </p:txBody>
      </p:sp>
      <p:sp>
        <p:nvSpPr>
          <p:cNvPr id="2" name="Rectangle 1">
            <a:extLst>
              <a:ext uri="{FF2B5EF4-FFF2-40B4-BE49-F238E27FC236}">
                <a16:creationId xmlns:a16="http://schemas.microsoft.com/office/drawing/2014/main" id="{8860029B-DB47-4F30-90F0-F4D93F245A60}"/>
              </a:ext>
            </a:extLst>
          </p:cNvPr>
          <p:cNvSpPr/>
          <p:nvPr/>
        </p:nvSpPr>
        <p:spPr>
          <a:xfrm>
            <a:off x="329770" y="467040"/>
            <a:ext cx="6096000" cy="584775"/>
          </a:xfrm>
          <a:prstGeom prst="rect">
            <a:avLst/>
          </a:prstGeom>
        </p:spPr>
        <p:txBody>
          <a:bodyPr>
            <a:spAutoFit/>
          </a:bodyPr>
          <a:lstStyle/>
          <a:p>
            <a:r>
              <a:rPr lang="en-US" sz="3200" dirty="0">
                <a:solidFill>
                  <a:srgbClr val="003B5C"/>
                </a:solidFill>
                <a:latin typeface="Arial" panose="020B0604020202020204" pitchFamily="34" charset="0"/>
                <a:cs typeface="Arial" panose="020B0604020202020204" pitchFamily="34" charset="0"/>
              </a:rPr>
              <a:t>10.  </a:t>
            </a:r>
          </a:p>
        </p:txBody>
      </p:sp>
    </p:spTree>
    <p:extLst>
      <p:ext uri="{BB962C8B-B14F-4D97-AF65-F5344CB8AC3E}">
        <p14:creationId xmlns:p14="http://schemas.microsoft.com/office/powerpoint/2010/main" val="24211001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7E39F0E-0A1C-D347-B9F6-C3CC6571C15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 y="0"/>
            <a:ext cx="12204123" cy="6858000"/>
          </a:xfrm>
          <a:prstGeom prst="rect">
            <a:avLst/>
          </a:prstGeom>
        </p:spPr>
      </p:pic>
      <p:sp>
        <p:nvSpPr>
          <p:cNvPr id="5" name="Rectangle 4">
            <a:extLst>
              <a:ext uri="{FF2B5EF4-FFF2-40B4-BE49-F238E27FC236}">
                <a16:creationId xmlns:a16="http://schemas.microsoft.com/office/drawing/2014/main" id="{8998FCD5-5C3B-6A46-911D-1805FF4A1AF4}"/>
              </a:ext>
            </a:extLst>
          </p:cNvPr>
          <p:cNvSpPr/>
          <p:nvPr/>
        </p:nvSpPr>
        <p:spPr>
          <a:xfrm>
            <a:off x="0" y="0"/>
            <a:ext cx="3639626" cy="6858000"/>
          </a:xfrm>
          <a:prstGeom prst="rect">
            <a:avLst/>
          </a:prstGeom>
          <a:solidFill>
            <a:srgbClr val="003B5C">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5AD73BDB-40D5-0C45-B6D0-F73208036916}"/>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1" r="-9200" b="-24119"/>
          <a:stretch/>
        </p:blipFill>
        <p:spPr>
          <a:xfrm>
            <a:off x="331015" y="6086412"/>
            <a:ext cx="1715820" cy="746182"/>
          </a:xfrm>
          <a:prstGeom prst="rect">
            <a:avLst/>
          </a:prstGeom>
        </p:spPr>
      </p:pic>
      <p:pic>
        <p:nvPicPr>
          <p:cNvPr id="7" name="Picture 6">
            <a:extLst>
              <a:ext uri="{FF2B5EF4-FFF2-40B4-BE49-F238E27FC236}">
                <a16:creationId xmlns:a16="http://schemas.microsoft.com/office/drawing/2014/main" id="{E10DB566-5F1B-F84F-B09F-AA262A023DC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83394" y="2983406"/>
            <a:ext cx="4206413" cy="1446549"/>
          </a:xfrm>
          <a:prstGeom prst="rect">
            <a:avLst/>
          </a:prstGeom>
        </p:spPr>
      </p:pic>
      <p:sp>
        <p:nvSpPr>
          <p:cNvPr id="9" name="Title 1">
            <a:extLst>
              <a:ext uri="{FF2B5EF4-FFF2-40B4-BE49-F238E27FC236}">
                <a16:creationId xmlns:a16="http://schemas.microsoft.com/office/drawing/2014/main" id="{D678D230-980F-BB4D-ADF4-9BF608C8178A}"/>
              </a:ext>
            </a:extLst>
          </p:cNvPr>
          <p:cNvSpPr txBox="1">
            <a:spLocks/>
          </p:cNvSpPr>
          <p:nvPr/>
        </p:nvSpPr>
        <p:spPr>
          <a:xfrm>
            <a:off x="311888" y="1789606"/>
            <a:ext cx="9144000" cy="2387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chemeClr val="bg1"/>
                </a:solidFill>
                <a:latin typeface="Arial" panose="020B0604020202020204" pitchFamily="34" charset="0"/>
                <a:cs typeface="Arial" panose="020B0604020202020204" pitchFamily="34" charset="0"/>
              </a:rPr>
              <a:t>Q&amp;A</a:t>
            </a:r>
            <a:br>
              <a:rPr lang="en-US" sz="5500" dirty="0">
                <a:solidFill>
                  <a:schemeClr val="bg1"/>
                </a:solidFill>
                <a:latin typeface="Arial" panose="020B0604020202020204" pitchFamily="34" charset="0"/>
                <a:cs typeface="Arial" panose="020B0604020202020204" pitchFamily="34" charset="0"/>
              </a:rPr>
            </a:br>
            <a:r>
              <a:rPr lang="en-US" sz="5400" i="1" dirty="0">
                <a:solidFill>
                  <a:schemeClr val="bg1"/>
                </a:solidFill>
                <a:latin typeface="Times" pitchFamily="2" charset="0"/>
                <a:cs typeface="Arial" panose="020B0604020202020204" pitchFamily="34" charset="0"/>
              </a:rPr>
              <a:t>questions?</a:t>
            </a:r>
            <a:endParaRPr lang="en-US" sz="5500" i="1" dirty="0">
              <a:solidFill>
                <a:schemeClr val="bg1"/>
              </a:solidFill>
              <a:latin typeface="Times" pitchFamily="2" charset="0"/>
              <a:cs typeface="Arial" panose="020B0604020202020204" pitchFamily="34" charset="0"/>
            </a:endParaRPr>
          </a:p>
        </p:txBody>
      </p:sp>
    </p:spTree>
    <p:extLst>
      <p:ext uri="{BB962C8B-B14F-4D97-AF65-F5344CB8AC3E}">
        <p14:creationId xmlns:p14="http://schemas.microsoft.com/office/powerpoint/2010/main" val="27934923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541D505-2D7D-BD4C-905E-AC693A008A7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flipH="1">
            <a:off x="0" y="-25406"/>
            <a:ext cx="12192000" cy="6883406"/>
          </a:xfrm>
          <a:prstGeom prst="rect">
            <a:avLst/>
          </a:prstGeom>
        </p:spPr>
      </p:pic>
      <p:sp>
        <p:nvSpPr>
          <p:cNvPr id="16" name="TextBox 15">
            <a:extLst>
              <a:ext uri="{FF2B5EF4-FFF2-40B4-BE49-F238E27FC236}">
                <a16:creationId xmlns:a16="http://schemas.microsoft.com/office/drawing/2014/main" id="{F56DED8B-C28D-6E42-91BD-A9368E6D3790}"/>
              </a:ext>
            </a:extLst>
          </p:cNvPr>
          <p:cNvSpPr txBox="1"/>
          <p:nvPr/>
        </p:nvSpPr>
        <p:spPr>
          <a:xfrm>
            <a:off x="10998926" y="6273542"/>
            <a:ext cx="1045030" cy="276999"/>
          </a:xfrm>
          <a:prstGeom prst="rect">
            <a:avLst/>
          </a:prstGeom>
          <a:noFill/>
        </p:spPr>
        <p:txBody>
          <a:bodyPr wrap="square" rtlCol="0">
            <a:spAutoFit/>
          </a:bodyPr>
          <a:lstStyle/>
          <a:p>
            <a:pPr algn="r"/>
            <a:fld id="{F592FF56-F1F7-3D42-A2FF-35DCA45425BE}" type="slidenum">
              <a:rPr lang="en-US" sz="1200" smtClean="0">
                <a:solidFill>
                  <a:schemeClr val="bg1"/>
                </a:solidFill>
                <a:latin typeface="Arial" panose="020B0604020202020204" pitchFamily="34" charset="0"/>
                <a:cs typeface="Arial" panose="020B0604020202020204" pitchFamily="34" charset="0"/>
              </a:rPr>
              <a:t>2</a:t>
            </a:fld>
            <a:endParaRPr lang="en-US" sz="1200" dirty="0">
              <a:solidFill>
                <a:schemeClr val="bg1"/>
              </a:solidFill>
            </a:endParaRPr>
          </a:p>
        </p:txBody>
      </p:sp>
      <p:pic>
        <p:nvPicPr>
          <p:cNvPr id="17" name="Picture 16">
            <a:extLst>
              <a:ext uri="{FF2B5EF4-FFF2-40B4-BE49-F238E27FC236}">
                <a16:creationId xmlns:a16="http://schemas.microsoft.com/office/drawing/2014/main" id="{2DA45173-9EE5-5247-88E8-408CABEAD43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1" r="-9200" b="-24119"/>
          <a:stretch/>
        </p:blipFill>
        <p:spPr>
          <a:xfrm>
            <a:off x="331015" y="6086412"/>
            <a:ext cx="1715820" cy="746182"/>
          </a:xfrm>
          <a:prstGeom prst="rect">
            <a:avLst/>
          </a:prstGeom>
        </p:spPr>
      </p:pic>
      <p:sp>
        <p:nvSpPr>
          <p:cNvPr id="20" name="Rectangle 19">
            <a:extLst>
              <a:ext uri="{FF2B5EF4-FFF2-40B4-BE49-F238E27FC236}">
                <a16:creationId xmlns:a16="http://schemas.microsoft.com/office/drawing/2014/main" id="{05240157-2BDE-CC49-812D-102EB8D6BDFB}"/>
              </a:ext>
            </a:extLst>
          </p:cNvPr>
          <p:cNvSpPr/>
          <p:nvPr/>
        </p:nvSpPr>
        <p:spPr>
          <a:xfrm>
            <a:off x="0" y="0"/>
            <a:ext cx="3639626" cy="6858000"/>
          </a:xfrm>
          <a:prstGeom prst="rect">
            <a:avLst/>
          </a:prstGeom>
          <a:solidFill>
            <a:srgbClr val="003B5C">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2" name="Picture 21">
            <a:extLst>
              <a:ext uri="{FF2B5EF4-FFF2-40B4-BE49-F238E27FC236}">
                <a16:creationId xmlns:a16="http://schemas.microsoft.com/office/drawing/2014/main" id="{D30A780E-F7A3-6C41-8BE1-401F772425B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1" r="-9200" b="-24119"/>
          <a:stretch/>
        </p:blipFill>
        <p:spPr>
          <a:xfrm>
            <a:off x="331015" y="6086412"/>
            <a:ext cx="1715820" cy="746182"/>
          </a:xfrm>
          <a:prstGeom prst="rect">
            <a:avLst/>
          </a:prstGeom>
        </p:spPr>
      </p:pic>
      <p:pic>
        <p:nvPicPr>
          <p:cNvPr id="23" name="Picture 22">
            <a:extLst>
              <a:ext uri="{FF2B5EF4-FFF2-40B4-BE49-F238E27FC236}">
                <a16:creationId xmlns:a16="http://schemas.microsoft.com/office/drawing/2014/main" id="{154AF477-1E3B-3043-8454-286586BAE54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14020" y="3070912"/>
            <a:ext cx="4206413" cy="1446549"/>
          </a:xfrm>
          <a:prstGeom prst="rect">
            <a:avLst/>
          </a:prstGeom>
        </p:spPr>
      </p:pic>
      <p:sp>
        <p:nvSpPr>
          <p:cNvPr id="24" name="Title 1">
            <a:extLst>
              <a:ext uri="{FF2B5EF4-FFF2-40B4-BE49-F238E27FC236}">
                <a16:creationId xmlns:a16="http://schemas.microsoft.com/office/drawing/2014/main" id="{EC807D27-3324-254B-AE60-EB67323EA64D}"/>
              </a:ext>
            </a:extLst>
          </p:cNvPr>
          <p:cNvSpPr txBox="1">
            <a:spLocks/>
          </p:cNvSpPr>
          <p:nvPr/>
        </p:nvSpPr>
        <p:spPr>
          <a:xfrm>
            <a:off x="373001" y="2128603"/>
            <a:ext cx="3680645" cy="1730897"/>
          </a:xfrm>
          <a:prstGeom prst="rect">
            <a:avLst/>
          </a:prstGeom>
        </p:spPr>
        <p:txBody>
          <a:bodyPr vert="horz" lIns="91440" tIns="45720" rIns="91440" bIns="45720" rtlCol="0" anchor="t">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100" dirty="0">
                <a:solidFill>
                  <a:schemeClr val="bg1"/>
                </a:solidFill>
                <a:latin typeface="Arial" panose="020B0604020202020204" pitchFamily="34" charset="0"/>
                <a:cs typeface="Arial" panose="020B0604020202020204" pitchFamily="34" charset="0"/>
              </a:rPr>
              <a:t>TEN RETIREMENT</a:t>
            </a:r>
            <a:br>
              <a:rPr lang="en-US" sz="7200" dirty="0">
                <a:solidFill>
                  <a:schemeClr val="bg1"/>
                </a:solidFill>
                <a:latin typeface="Arial" panose="020B0604020202020204" pitchFamily="34" charset="0"/>
                <a:cs typeface="Arial" panose="020B0604020202020204" pitchFamily="34" charset="0"/>
              </a:rPr>
            </a:br>
            <a:r>
              <a:rPr lang="en-US" sz="10600" i="1" dirty="0">
                <a:solidFill>
                  <a:schemeClr val="bg1"/>
                </a:solidFill>
                <a:latin typeface="Times" pitchFamily="2" charset="0"/>
                <a:cs typeface="Arial" panose="020B0604020202020204" pitchFamily="34" charset="0"/>
              </a:rPr>
              <a:t>to-dos</a:t>
            </a:r>
            <a:endParaRPr lang="en-US" sz="3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903298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45E94E50-ABCB-FA4B-A3D9-738F141B3D7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91189" y="1515007"/>
            <a:ext cx="5809622" cy="1830137"/>
          </a:xfrm>
          <a:prstGeom prst="rect">
            <a:avLst/>
          </a:prstGeom>
        </p:spPr>
      </p:pic>
      <p:sp>
        <p:nvSpPr>
          <p:cNvPr id="6" name="Title 1">
            <a:extLst>
              <a:ext uri="{FF2B5EF4-FFF2-40B4-BE49-F238E27FC236}">
                <a16:creationId xmlns:a16="http://schemas.microsoft.com/office/drawing/2014/main" id="{224704D2-184B-7E48-A103-BFDC77B94A10}"/>
              </a:ext>
            </a:extLst>
          </p:cNvPr>
          <p:cNvSpPr txBox="1">
            <a:spLocks/>
          </p:cNvSpPr>
          <p:nvPr/>
        </p:nvSpPr>
        <p:spPr>
          <a:xfrm>
            <a:off x="331015" y="687077"/>
            <a:ext cx="7404756" cy="813665"/>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solidFill>
                  <a:srgbClr val="003B5C"/>
                </a:solidFill>
                <a:latin typeface="Arial" panose="020B0604020202020204" pitchFamily="34" charset="0"/>
                <a:cs typeface="Arial" panose="020B0604020202020204" pitchFamily="34" charset="0"/>
              </a:rPr>
              <a:t>1. Plan for a long life</a:t>
            </a:r>
          </a:p>
        </p:txBody>
      </p:sp>
      <p:sp>
        <p:nvSpPr>
          <p:cNvPr id="7" name="Rectangle 6">
            <a:extLst>
              <a:ext uri="{FF2B5EF4-FFF2-40B4-BE49-F238E27FC236}">
                <a16:creationId xmlns:a16="http://schemas.microsoft.com/office/drawing/2014/main" id="{6415A0F3-CABE-3F4E-B47D-3D35385E0136}"/>
              </a:ext>
            </a:extLst>
          </p:cNvPr>
          <p:cNvSpPr/>
          <p:nvPr/>
        </p:nvSpPr>
        <p:spPr>
          <a:xfrm>
            <a:off x="310772" y="151433"/>
            <a:ext cx="6112888" cy="323165"/>
          </a:xfrm>
          <a:prstGeom prst="rect">
            <a:avLst/>
          </a:prstGeom>
        </p:spPr>
        <p:txBody>
          <a:bodyPr wrap="square">
            <a:spAutoFit/>
          </a:bodyPr>
          <a:lstStyle/>
          <a:p>
            <a:r>
              <a:rPr lang="en-US" sz="1500" b="1" dirty="0">
                <a:solidFill>
                  <a:srgbClr val="008080"/>
                </a:solidFill>
                <a:latin typeface="Arial" panose="020B0604020202020204" pitchFamily="34" charset="0"/>
                <a:cs typeface="Arial" panose="020B0604020202020204" pitchFamily="34" charset="0"/>
              </a:rPr>
              <a:t>TEN RETIREMENT TO-DOs</a:t>
            </a:r>
            <a:endParaRPr lang="en-US" sz="1500" b="1" dirty="0">
              <a:solidFill>
                <a:srgbClr val="008080"/>
              </a:solidFill>
            </a:endParaRPr>
          </a:p>
        </p:txBody>
      </p:sp>
      <p:sp>
        <p:nvSpPr>
          <p:cNvPr id="11" name="TextBox 10">
            <a:extLst>
              <a:ext uri="{FF2B5EF4-FFF2-40B4-BE49-F238E27FC236}">
                <a16:creationId xmlns:a16="http://schemas.microsoft.com/office/drawing/2014/main" id="{4D550BC7-5AF9-CC47-881E-19A9E4B78BE9}"/>
              </a:ext>
            </a:extLst>
          </p:cNvPr>
          <p:cNvSpPr txBox="1"/>
          <p:nvPr/>
        </p:nvSpPr>
        <p:spPr>
          <a:xfrm>
            <a:off x="1941801" y="3899773"/>
            <a:ext cx="8308399" cy="1077218"/>
          </a:xfrm>
          <a:prstGeom prst="rect">
            <a:avLst/>
          </a:prstGeom>
          <a:noFill/>
        </p:spPr>
        <p:txBody>
          <a:bodyPr wrap="square" rtlCol="0">
            <a:spAutoFit/>
          </a:bodyPr>
          <a:lstStyle/>
          <a:p>
            <a:pPr algn="ctr"/>
            <a:r>
              <a:rPr lang="en-US" sz="3200" b="1" dirty="0">
                <a:solidFill>
                  <a:srgbClr val="003B5C"/>
                </a:solidFill>
                <a:latin typeface="Arial" panose="020B0604020202020204" pitchFamily="34" charset="0"/>
                <a:cs typeface="Arial" panose="020B0604020202020204" pitchFamily="34" charset="0"/>
              </a:rPr>
              <a:t>6 in 10 BABY BOOMERS</a:t>
            </a:r>
            <a:endParaRPr lang="en-US" sz="3200" b="1" baseline="30000" dirty="0">
              <a:solidFill>
                <a:srgbClr val="003B5C"/>
              </a:solidFill>
              <a:latin typeface="Arial" panose="020B0604020202020204" pitchFamily="34" charset="0"/>
              <a:cs typeface="Arial" panose="020B0604020202020204" pitchFamily="34" charset="0"/>
            </a:endParaRPr>
          </a:p>
          <a:p>
            <a:pPr algn="ctr"/>
            <a:r>
              <a:rPr lang="en-US" sz="3200" dirty="0">
                <a:solidFill>
                  <a:srgbClr val="003B5C"/>
                </a:solidFill>
                <a:latin typeface="Arial" panose="020B0604020202020204" pitchFamily="34" charset="0"/>
                <a:cs typeface="Arial" panose="020B0604020202020204" pitchFamily="34" charset="0"/>
              </a:rPr>
              <a:t>fear running out of money over death itself.</a:t>
            </a:r>
          </a:p>
        </p:txBody>
      </p:sp>
      <p:sp>
        <p:nvSpPr>
          <p:cNvPr id="14" name="Rectangle 13">
            <a:extLst>
              <a:ext uri="{FF2B5EF4-FFF2-40B4-BE49-F238E27FC236}">
                <a16:creationId xmlns:a16="http://schemas.microsoft.com/office/drawing/2014/main" id="{A7235E67-2165-0B40-B3C4-CB8AD8E81367}"/>
              </a:ext>
            </a:extLst>
          </p:cNvPr>
          <p:cNvSpPr/>
          <p:nvPr/>
        </p:nvSpPr>
        <p:spPr>
          <a:xfrm>
            <a:off x="0" y="5906325"/>
            <a:ext cx="12192000" cy="951675"/>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D23402DD-3FE2-B843-9FB8-50293B27C6E9}"/>
              </a:ext>
            </a:extLst>
          </p:cNvPr>
          <p:cNvSpPr txBox="1"/>
          <p:nvPr/>
        </p:nvSpPr>
        <p:spPr>
          <a:xfrm>
            <a:off x="10998926" y="6273542"/>
            <a:ext cx="1045030" cy="276999"/>
          </a:xfrm>
          <a:prstGeom prst="rect">
            <a:avLst/>
          </a:prstGeom>
          <a:noFill/>
        </p:spPr>
        <p:txBody>
          <a:bodyPr wrap="square" rtlCol="0">
            <a:spAutoFit/>
          </a:bodyPr>
          <a:lstStyle/>
          <a:p>
            <a:pPr algn="r"/>
            <a:fld id="{D948B528-9046-0E44-97C4-80BDC1D382F9}" type="slidenum">
              <a:rPr lang="en-US" sz="1200" smtClean="0">
                <a:solidFill>
                  <a:schemeClr val="bg1"/>
                </a:solidFill>
                <a:latin typeface="Arial" panose="020B0604020202020204" pitchFamily="34" charset="0"/>
                <a:cs typeface="Arial" panose="020B0604020202020204" pitchFamily="34" charset="0"/>
              </a:rPr>
              <a:t>3</a:t>
            </a:fld>
            <a:endParaRPr lang="en-US" sz="1200" dirty="0">
              <a:solidFill>
                <a:schemeClr val="bg1"/>
              </a:solidFill>
            </a:endParaRPr>
          </a:p>
        </p:txBody>
      </p:sp>
      <p:pic>
        <p:nvPicPr>
          <p:cNvPr id="17" name="Picture 16">
            <a:extLst>
              <a:ext uri="{FF2B5EF4-FFF2-40B4-BE49-F238E27FC236}">
                <a16:creationId xmlns:a16="http://schemas.microsoft.com/office/drawing/2014/main" id="{504CC919-610B-7446-BDC1-B7B1355F432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1" r="-9200" b="-24119"/>
          <a:stretch/>
        </p:blipFill>
        <p:spPr>
          <a:xfrm>
            <a:off x="331015" y="6086412"/>
            <a:ext cx="1715820" cy="746182"/>
          </a:xfrm>
          <a:prstGeom prst="rect">
            <a:avLst/>
          </a:prstGeom>
        </p:spPr>
      </p:pic>
      <p:sp>
        <p:nvSpPr>
          <p:cNvPr id="10" name="Rectangle 9">
            <a:extLst>
              <a:ext uri="{FF2B5EF4-FFF2-40B4-BE49-F238E27FC236}">
                <a16:creationId xmlns:a16="http://schemas.microsoft.com/office/drawing/2014/main" id="{6480A810-028D-E149-A8A1-DFD78EA6F0BD}"/>
              </a:ext>
            </a:extLst>
          </p:cNvPr>
          <p:cNvSpPr/>
          <p:nvPr/>
        </p:nvSpPr>
        <p:spPr>
          <a:xfrm>
            <a:off x="8196148" y="4270243"/>
            <a:ext cx="242374" cy="276999"/>
          </a:xfrm>
          <a:prstGeom prst="rect">
            <a:avLst/>
          </a:prstGeom>
        </p:spPr>
        <p:txBody>
          <a:bodyPr wrap="none">
            <a:spAutoFit/>
          </a:bodyPr>
          <a:lstStyle/>
          <a:p>
            <a:r>
              <a:rPr lang="en-US" sz="1200" baseline="30000" dirty="0">
                <a:latin typeface="Arial" panose="020B0604020202020204" pitchFamily="34" charset="0"/>
                <a:cs typeface="Arial" panose="020B0604020202020204" pitchFamily="34" charset="0"/>
              </a:rPr>
              <a:t>1</a:t>
            </a:r>
            <a:endParaRPr lang="en-US" sz="1200" dirty="0"/>
          </a:p>
        </p:txBody>
      </p:sp>
      <p:sp>
        <p:nvSpPr>
          <p:cNvPr id="2" name="TextBox 1">
            <a:extLst>
              <a:ext uri="{FF2B5EF4-FFF2-40B4-BE49-F238E27FC236}">
                <a16:creationId xmlns:a16="http://schemas.microsoft.com/office/drawing/2014/main" id="{5B6820FD-8FE4-E446-8A40-BABD24A81DCE}"/>
              </a:ext>
            </a:extLst>
          </p:cNvPr>
          <p:cNvSpPr txBox="1"/>
          <p:nvPr/>
        </p:nvSpPr>
        <p:spPr>
          <a:xfrm>
            <a:off x="0" y="6264817"/>
            <a:ext cx="12192000" cy="415498"/>
          </a:xfrm>
          <a:prstGeom prst="rect">
            <a:avLst/>
          </a:prstGeom>
          <a:noFill/>
        </p:spPr>
        <p:txBody>
          <a:bodyPr wrap="square" rtlCol="0">
            <a:spAutoFit/>
          </a:bodyPr>
          <a:lstStyle/>
          <a:p>
            <a:pPr algn="ctr"/>
            <a:r>
              <a:rPr lang="en-US" sz="1050" i="1" baseline="30000" dirty="0">
                <a:solidFill>
                  <a:schemeClr val="bg1"/>
                </a:solidFill>
                <a:latin typeface="Arial" panose="020B0604020202020204" pitchFamily="34" charset="0"/>
                <a:cs typeface="Arial" panose="020B0604020202020204" pitchFamily="34" charset="0"/>
              </a:rPr>
              <a:t>1</a:t>
            </a:r>
            <a:r>
              <a:rPr lang="en-US" sz="1050" i="1" dirty="0">
                <a:solidFill>
                  <a:schemeClr val="bg1"/>
                </a:solidFill>
                <a:latin typeface="Arial" panose="020B0604020202020204" pitchFamily="34" charset="0"/>
                <a:cs typeface="Arial" panose="020B0604020202020204" pitchFamily="34" charset="0"/>
              </a:rPr>
              <a:t>https://www.allianzlife.com/about/news-and-events/news-releases/ Generations-Ahead-Study-2017 </a:t>
            </a:r>
          </a:p>
          <a:p>
            <a:pPr algn="ctr"/>
            <a:endParaRPr lang="en-US" sz="1050" i="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57677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mph" presetSubtype="0" grpId="0" nodeType="withEffect">
                                  <p:stCondLst>
                                    <p:cond delay="0"/>
                                  </p:stCondLst>
                                  <p:iterate type="lt">
                                    <p:tmAbs val="25"/>
                                  </p:iterate>
                                  <p:childTnLst>
                                    <p:set>
                                      <p:cBhvr override="childStyle">
                                        <p:cTn id="6" dur="indefinite"/>
                                        <p:tgtEl>
                                          <p:spTgt spid="6"/>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24704D2-184B-7E48-A103-BFDC77B94A10}"/>
              </a:ext>
            </a:extLst>
          </p:cNvPr>
          <p:cNvSpPr txBox="1">
            <a:spLocks/>
          </p:cNvSpPr>
          <p:nvPr/>
        </p:nvSpPr>
        <p:spPr>
          <a:xfrm>
            <a:off x="310772" y="561801"/>
            <a:ext cx="10269026" cy="1220274"/>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solidFill>
                  <a:srgbClr val="003B5C"/>
                </a:solidFill>
                <a:latin typeface="Arial" panose="020B0604020202020204" pitchFamily="34" charset="0"/>
                <a:cs typeface="Arial" panose="020B0604020202020204" pitchFamily="34" charset="0"/>
              </a:rPr>
              <a:t>2. Will you have </a:t>
            </a:r>
            <a:r>
              <a:rPr lang="en-US" sz="3600" b="1" dirty="0">
                <a:solidFill>
                  <a:srgbClr val="003B5C"/>
                </a:solidFill>
                <a:latin typeface="Arial" panose="020B0604020202020204" pitchFamily="34" charset="0"/>
                <a:cs typeface="Arial" panose="020B0604020202020204" pitchFamily="34" charset="0"/>
              </a:rPr>
              <a:t>enough money </a:t>
            </a:r>
            <a:r>
              <a:rPr lang="en-US" sz="3600" dirty="0">
                <a:solidFill>
                  <a:srgbClr val="003B5C"/>
                </a:solidFill>
                <a:latin typeface="Arial" panose="020B0604020202020204" pitchFamily="34" charset="0"/>
                <a:cs typeface="Arial" panose="020B0604020202020204" pitchFamily="34" charset="0"/>
              </a:rPr>
              <a:t>to last </a:t>
            </a:r>
          </a:p>
          <a:p>
            <a:r>
              <a:rPr lang="en-US" sz="3600" dirty="0">
                <a:solidFill>
                  <a:srgbClr val="003B5C"/>
                </a:solidFill>
                <a:latin typeface="Arial" panose="020B0604020202020204" pitchFamily="34" charset="0"/>
                <a:cs typeface="Arial" panose="020B0604020202020204" pitchFamily="34" charset="0"/>
              </a:rPr>
              <a:t>    through retirement?</a:t>
            </a:r>
          </a:p>
        </p:txBody>
      </p:sp>
      <p:sp>
        <p:nvSpPr>
          <p:cNvPr id="7" name="Rectangle 6">
            <a:extLst>
              <a:ext uri="{FF2B5EF4-FFF2-40B4-BE49-F238E27FC236}">
                <a16:creationId xmlns:a16="http://schemas.microsoft.com/office/drawing/2014/main" id="{6415A0F3-CABE-3F4E-B47D-3D35385E0136}"/>
              </a:ext>
            </a:extLst>
          </p:cNvPr>
          <p:cNvSpPr/>
          <p:nvPr/>
        </p:nvSpPr>
        <p:spPr>
          <a:xfrm>
            <a:off x="310772" y="151433"/>
            <a:ext cx="6112888" cy="323165"/>
          </a:xfrm>
          <a:prstGeom prst="rect">
            <a:avLst/>
          </a:prstGeom>
        </p:spPr>
        <p:txBody>
          <a:bodyPr wrap="square">
            <a:spAutoFit/>
          </a:bodyPr>
          <a:lstStyle/>
          <a:p>
            <a:r>
              <a:rPr lang="en-US" sz="1500" b="1" dirty="0">
                <a:solidFill>
                  <a:srgbClr val="008080"/>
                </a:solidFill>
                <a:latin typeface="Arial" panose="020B0604020202020204" pitchFamily="34" charset="0"/>
                <a:cs typeface="Arial" panose="020B0604020202020204" pitchFamily="34" charset="0"/>
              </a:rPr>
              <a:t>TEN RETIREMENT TO-DOs</a:t>
            </a:r>
            <a:endParaRPr lang="en-US" sz="1500" b="1" dirty="0">
              <a:solidFill>
                <a:srgbClr val="008080"/>
              </a:solidFill>
            </a:endParaRPr>
          </a:p>
        </p:txBody>
      </p:sp>
      <p:sp>
        <p:nvSpPr>
          <p:cNvPr id="14" name="Rectangle 13">
            <a:extLst>
              <a:ext uri="{FF2B5EF4-FFF2-40B4-BE49-F238E27FC236}">
                <a16:creationId xmlns:a16="http://schemas.microsoft.com/office/drawing/2014/main" id="{A7235E67-2165-0B40-B3C4-CB8AD8E81367}"/>
              </a:ext>
            </a:extLst>
          </p:cNvPr>
          <p:cNvSpPr/>
          <p:nvPr/>
        </p:nvSpPr>
        <p:spPr>
          <a:xfrm>
            <a:off x="0" y="5906325"/>
            <a:ext cx="12192000" cy="951675"/>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D23402DD-3FE2-B843-9FB8-50293B27C6E9}"/>
              </a:ext>
            </a:extLst>
          </p:cNvPr>
          <p:cNvSpPr txBox="1"/>
          <p:nvPr/>
        </p:nvSpPr>
        <p:spPr>
          <a:xfrm>
            <a:off x="10998926" y="6273542"/>
            <a:ext cx="1045030" cy="276999"/>
          </a:xfrm>
          <a:prstGeom prst="rect">
            <a:avLst/>
          </a:prstGeom>
          <a:noFill/>
        </p:spPr>
        <p:txBody>
          <a:bodyPr wrap="square" rtlCol="0">
            <a:spAutoFit/>
          </a:bodyPr>
          <a:lstStyle/>
          <a:p>
            <a:pPr algn="r"/>
            <a:fld id="{D948B528-9046-0E44-97C4-80BDC1D382F9}" type="slidenum">
              <a:rPr lang="en-US" sz="1200" smtClean="0">
                <a:solidFill>
                  <a:schemeClr val="bg1"/>
                </a:solidFill>
                <a:latin typeface="Arial" panose="020B0604020202020204" pitchFamily="34" charset="0"/>
                <a:cs typeface="Arial" panose="020B0604020202020204" pitchFamily="34" charset="0"/>
              </a:rPr>
              <a:t>4</a:t>
            </a:fld>
            <a:endParaRPr lang="en-US" sz="1200" dirty="0">
              <a:solidFill>
                <a:schemeClr val="bg1"/>
              </a:solidFill>
            </a:endParaRPr>
          </a:p>
        </p:txBody>
      </p:sp>
      <p:pic>
        <p:nvPicPr>
          <p:cNvPr id="17" name="Picture 16">
            <a:extLst>
              <a:ext uri="{FF2B5EF4-FFF2-40B4-BE49-F238E27FC236}">
                <a16:creationId xmlns:a16="http://schemas.microsoft.com/office/drawing/2014/main" id="{504CC919-610B-7446-BDC1-B7B1355F432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 r="-9200" b="-24119"/>
          <a:stretch/>
        </p:blipFill>
        <p:spPr>
          <a:xfrm>
            <a:off x="331015" y="6086412"/>
            <a:ext cx="1715820" cy="746182"/>
          </a:xfrm>
          <a:prstGeom prst="rect">
            <a:avLst/>
          </a:prstGeom>
        </p:spPr>
      </p:pic>
      <p:sp>
        <p:nvSpPr>
          <p:cNvPr id="10" name="Rectangle 9">
            <a:extLst>
              <a:ext uri="{FF2B5EF4-FFF2-40B4-BE49-F238E27FC236}">
                <a16:creationId xmlns:a16="http://schemas.microsoft.com/office/drawing/2014/main" id="{6480A810-028D-E149-A8A1-DFD78EA6F0BD}"/>
              </a:ext>
            </a:extLst>
          </p:cNvPr>
          <p:cNvSpPr/>
          <p:nvPr/>
        </p:nvSpPr>
        <p:spPr>
          <a:xfrm>
            <a:off x="8196148" y="4270243"/>
            <a:ext cx="242374" cy="276999"/>
          </a:xfrm>
          <a:prstGeom prst="rect">
            <a:avLst/>
          </a:prstGeom>
        </p:spPr>
        <p:txBody>
          <a:bodyPr wrap="none">
            <a:spAutoFit/>
          </a:bodyPr>
          <a:lstStyle/>
          <a:p>
            <a:r>
              <a:rPr lang="en-US" sz="1200" baseline="30000" dirty="0">
                <a:latin typeface="Arial" panose="020B0604020202020204" pitchFamily="34" charset="0"/>
                <a:cs typeface="Arial" panose="020B0604020202020204" pitchFamily="34" charset="0"/>
              </a:rPr>
              <a:t>1</a:t>
            </a:r>
            <a:endParaRPr lang="en-US" sz="1200" dirty="0"/>
          </a:p>
        </p:txBody>
      </p:sp>
      <p:sp>
        <p:nvSpPr>
          <p:cNvPr id="2" name="TextBox 1">
            <a:extLst>
              <a:ext uri="{FF2B5EF4-FFF2-40B4-BE49-F238E27FC236}">
                <a16:creationId xmlns:a16="http://schemas.microsoft.com/office/drawing/2014/main" id="{5B6820FD-8FE4-E446-8A40-BABD24A81DCE}"/>
              </a:ext>
            </a:extLst>
          </p:cNvPr>
          <p:cNvSpPr txBox="1"/>
          <p:nvPr/>
        </p:nvSpPr>
        <p:spPr>
          <a:xfrm>
            <a:off x="0" y="6264817"/>
            <a:ext cx="12192000" cy="415498"/>
          </a:xfrm>
          <a:prstGeom prst="rect">
            <a:avLst/>
          </a:prstGeom>
          <a:noFill/>
        </p:spPr>
        <p:txBody>
          <a:bodyPr wrap="square" rtlCol="0">
            <a:spAutoFit/>
          </a:bodyPr>
          <a:lstStyle/>
          <a:p>
            <a:pPr algn="ctr"/>
            <a:r>
              <a:rPr lang="en-US" sz="1050" i="1" dirty="0">
                <a:solidFill>
                  <a:schemeClr val="bg1"/>
                </a:solidFill>
                <a:latin typeface="Arial" panose="020B0604020202020204" pitchFamily="34" charset="0"/>
                <a:cs typeface="Arial" panose="020B0604020202020204" pitchFamily="34" charset="0"/>
              </a:rPr>
              <a:t> </a:t>
            </a:r>
          </a:p>
          <a:p>
            <a:pPr algn="ctr"/>
            <a:endParaRPr lang="en-US" sz="1050" i="1" dirty="0">
              <a:solidFill>
                <a:schemeClr val="bg1"/>
              </a:solidFill>
              <a:latin typeface="Arial" panose="020B0604020202020204" pitchFamily="34" charset="0"/>
              <a:cs typeface="Arial" panose="020B0604020202020204" pitchFamily="34" charset="0"/>
            </a:endParaRPr>
          </a:p>
        </p:txBody>
      </p:sp>
      <p:sp>
        <p:nvSpPr>
          <p:cNvPr id="12" name="Title 2">
            <a:extLst>
              <a:ext uri="{FF2B5EF4-FFF2-40B4-BE49-F238E27FC236}">
                <a16:creationId xmlns:a16="http://schemas.microsoft.com/office/drawing/2014/main" id="{41550B34-8EC4-43F9-B522-8EBDB454191B}"/>
              </a:ext>
            </a:extLst>
          </p:cNvPr>
          <p:cNvSpPr txBox="1">
            <a:spLocks/>
          </p:cNvSpPr>
          <p:nvPr/>
        </p:nvSpPr>
        <p:spPr>
          <a:xfrm>
            <a:off x="1248230" y="1891589"/>
            <a:ext cx="6922104" cy="752207"/>
          </a:xfrm>
          <a:prstGeom prst="rect">
            <a:avLst/>
          </a:prstGeom>
        </p:spPr>
        <p:txBody>
          <a:bodyPr vert="horz" lIns="91440" tIns="45720" rIns="91440" bIns="45720" rtlCol="0" anchor="ctr">
            <a:noAutofit/>
          </a:bodyPr>
          <a:lstStyle>
            <a:lvl1pPr algn="l" defTabSz="457200" rtl="0" eaLnBrk="1" latinLnBrk="0" hangingPunct="1">
              <a:spcBef>
                <a:spcPct val="0"/>
              </a:spcBef>
              <a:buNone/>
              <a:defRPr sz="3200" kern="1200">
                <a:solidFill>
                  <a:srgbClr val="1D3245"/>
                </a:solidFill>
                <a:latin typeface="Arial"/>
                <a:ea typeface="+mj-ea"/>
                <a:cs typeface="Arial"/>
              </a:defRPr>
            </a:lvl1pPr>
          </a:lstStyle>
          <a:p>
            <a:r>
              <a:rPr lang="en-US" dirty="0">
                <a:solidFill>
                  <a:srgbClr val="747678"/>
                </a:solidFill>
              </a:rPr>
              <a:t>The three major costs in retirement:</a:t>
            </a:r>
          </a:p>
        </p:txBody>
      </p:sp>
      <p:sp>
        <p:nvSpPr>
          <p:cNvPr id="15" name="Oval 14">
            <a:extLst>
              <a:ext uri="{FF2B5EF4-FFF2-40B4-BE49-F238E27FC236}">
                <a16:creationId xmlns:a16="http://schemas.microsoft.com/office/drawing/2014/main" id="{9A2E139B-CEB1-4CAB-8CD5-0FAE6E674F30}"/>
              </a:ext>
            </a:extLst>
          </p:cNvPr>
          <p:cNvSpPr>
            <a:spLocks noChangeAspect="1"/>
          </p:cNvSpPr>
          <p:nvPr/>
        </p:nvSpPr>
        <p:spPr>
          <a:xfrm>
            <a:off x="2046836" y="2720859"/>
            <a:ext cx="2323744" cy="2323745"/>
          </a:xfrm>
          <a:prstGeom prst="ellipse">
            <a:avLst/>
          </a:prstGeom>
          <a:solidFill>
            <a:srgbClr val="75C1B7"/>
          </a:solidFill>
          <a:ln w="6350" cap="flat" cmpd="sng" algn="ctr">
            <a:noFill/>
            <a:prstDash val="solid"/>
            <a:round/>
            <a:headEnd type="none" w="med" len="med"/>
            <a:tailEnd type="none" w="med" len="med"/>
          </a:ln>
          <a:effectLst>
            <a:reflection stA="20000" endPos="25000" dir="5400000" sy="-100000" algn="bl" rotWithShape="0"/>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3200" spc="50" dirty="0">
                <a:latin typeface="Arial"/>
                <a:cs typeface="Arial"/>
              </a:rPr>
              <a:t>Inflation</a:t>
            </a:r>
          </a:p>
        </p:txBody>
      </p:sp>
      <p:sp>
        <p:nvSpPr>
          <p:cNvPr id="18" name="Oval 17">
            <a:extLst>
              <a:ext uri="{FF2B5EF4-FFF2-40B4-BE49-F238E27FC236}">
                <a16:creationId xmlns:a16="http://schemas.microsoft.com/office/drawing/2014/main" id="{A19C3205-D8BF-46C7-95E9-ECDCF286E885}"/>
              </a:ext>
            </a:extLst>
          </p:cNvPr>
          <p:cNvSpPr>
            <a:spLocks noChangeAspect="1"/>
          </p:cNvSpPr>
          <p:nvPr/>
        </p:nvSpPr>
        <p:spPr>
          <a:xfrm>
            <a:off x="4564468" y="2720860"/>
            <a:ext cx="2323744" cy="2323745"/>
          </a:xfrm>
          <a:prstGeom prst="ellipse">
            <a:avLst/>
          </a:prstGeom>
          <a:gradFill flip="none" rotWithShape="1">
            <a:gsLst>
              <a:gs pos="60000">
                <a:srgbClr val="1C57A5">
                  <a:alpha val="80000"/>
                </a:srgbClr>
              </a:gs>
              <a:gs pos="0">
                <a:srgbClr val="002B45">
                  <a:alpha val="80000"/>
                </a:srgbClr>
              </a:gs>
            </a:gsLst>
            <a:lin ang="18900000" scaled="0"/>
            <a:tileRect/>
          </a:gradFill>
          <a:ln w="6350" cap="flat" cmpd="sng" algn="ctr">
            <a:noFill/>
            <a:prstDash val="solid"/>
            <a:round/>
            <a:headEnd type="none" w="med" len="med"/>
            <a:tailEnd type="none" w="med" len="med"/>
          </a:ln>
          <a:effectLst>
            <a:reflection stA="20000" endPos="25000" dir="5400000" sy="-100000" algn="bl" rotWithShape="0"/>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3200" dirty="0">
                <a:solidFill>
                  <a:srgbClr val="FFFFFF"/>
                </a:solidFill>
                <a:latin typeface="Arial"/>
                <a:cs typeface="Arial"/>
              </a:rPr>
              <a:t>Health </a:t>
            </a:r>
            <a:br>
              <a:rPr lang="en-US" sz="3200">
                <a:solidFill>
                  <a:srgbClr val="FFFFFF"/>
                </a:solidFill>
                <a:latin typeface="Arial"/>
                <a:cs typeface="Arial"/>
              </a:rPr>
            </a:br>
            <a:r>
              <a:rPr lang="en-US" sz="3200">
                <a:solidFill>
                  <a:srgbClr val="FFFFFF"/>
                </a:solidFill>
                <a:latin typeface="Arial"/>
                <a:cs typeface="Arial"/>
              </a:rPr>
              <a:t>&amp;</a:t>
            </a:r>
            <a:br>
              <a:rPr lang="en-US" sz="3200">
                <a:solidFill>
                  <a:srgbClr val="FFFFFF"/>
                </a:solidFill>
                <a:latin typeface="Arial"/>
                <a:cs typeface="Arial"/>
              </a:rPr>
            </a:br>
            <a:r>
              <a:rPr lang="en-US" sz="3200">
                <a:solidFill>
                  <a:srgbClr val="FFFFFF"/>
                </a:solidFill>
                <a:latin typeface="Arial"/>
                <a:cs typeface="Arial"/>
              </a:rPr>
              <a:t>LTC</a:t>
            </a:r>
            <a:endParaRPr lang="en-US" sz="3200" dirty="0">
              <a:solidFill>
                <a:srgbClr val="FFFFFF"/>
              </a:solidFill>
              <a:latin typeface="Arial"/>
              <a:cs typeface="Arial"/>
            </a:endParaRPr>
          </a:p>
        </p:txBody>
      </p:sp>
      <p:sp>
        <p:nvSpPr>
          <p:cNvPr id="19" name="Oval 18">
            <a:extLst>
              <a:ext uri="{FF2B5EF4-FFF2-40B4-BE49-F238E27FC236}">
                <a16:creationId xmlns:a16="http://schemas.microsoft.com/office/drawing/2014/main" id="{7F20D300-5A5F-4EF9-9AAF-B27AB8B27E59}"/>
              </a:ext>
            </a:extLst>
          </p:cNvPr>
          <p:cNvSpPr>
            <a:spLocks noChangeAspect="1"/>
          </p:cNvSpPr>
          <p:nvPr/>
        </p:nvSpPr>
        <p:spPr>
          <a:xfrm>
            <a:off x="7089091" y="2720859"/>
            <a:ext cx="2442368" cy="2442369"/>
          </a:xfrm>
          <a:prstGeom prst="ellipse">
            <a:avLst/>
          </a:prstGeom>
          <a:gradFill flip="none" rotWithShape="1">
            <a:gsLst>
              <a:gs pos="60000">
                <a:srgbClr val="002B45">
                  <a:alpha val="80000"/>
                </a:srgbClr>
              </a:gs>
              <a:gs pos="0">
                <a:schemeClr val="tx1">
                  <a:alpha val="80000"/>
                </a:schemeClr>
              </a:gs>
            </a:gsLst>
            <a:lin ang="18900000" scaled="0"/>
            <a:tileRect/>
          </a:gradFill>
          <a:ln w="6350" cap="flat" cmpd="sng" algn="ctr">
            <a:noFill/>
            <a:prstDash val="solid"/>
            <a:round/>
            <a:headEnd type="none" w="med" len="med"/>
            <a:tailEnd type="none" w="med" len="med"/>
          </a:ln>
          <a:effectLst>
            <a:reflection stA="20000" endPos="25000" dir="5400000" sy="-100000" algn="bl" rotWithShape="0"/>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2800" dirty="0">
                <a:solidFill>
                  <a:srgbClr val="FFFFFF"/>
                </a:solidFill>
                <a:latin typeface="Arial"/>
                <a:cs typeface="Arial"/>
              </a:rPr>
              <a:t>Longevity</a:t>
            </a:r>
          </a:p>
        </p:txBody>
      </p:sp>
    </p:spTree>
    <p:extLst>
      <p:ext uri="{BB962C8B-B14F-4D97-AF65-F5344CB8AC3E}">
        <p14:creationId xmlns:p14="http://schemas.microsoft.com/office/powerpoint/2010/main" val="3694561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mph" presetSubtype="0" grpId="0" nodeType="withEffect">
                                  <p:stCondLst>
                                    <p:cond delay="0"/>
                                  </p:stCondLst>
                                  <p:iterate type="lt">
                                    <p:tmAbs val="25"/>
                                  </p:iterate>
                                  <p:childTnLst>
                                    <p:set>
                                      <p:cBhvr override="childStyle">
                                        <p:cTn id="6" dur="indefinite"/>
                                        <p:tgtEl>
                                          <p:spTgt spid="6"/>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9EA9CDBC-0988-D541-A53D-2CB69CF5864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3095" y="1581150"/>
            <a:ext cx="6277102" cy="3285318"/>
          </a:xfrm>
          <a:prstGeom prst="rect">
            <a:avLst/>
          </a:prstGeom>
        </p:spPr>
      </p:pic>
      <p:sp>
        <p:nvSpPr>
          <p:cNvPr id="8" name="Title 1">
            <a:extLst>
              <a:ext uri="{FF2B5EF4-FFF2-40B4-BE49-F238E27FC236}">
                <a16:creationId xmlns:a16="http://schemas.microsoft.com/office/drawing/2014/main" id="{97D904A4-8EBF-5D4A-9398-1B304153AA21}"/>
              </a:ext>
            </a:extLst>
          </p:cNvPr>
          <p:cNvSpPr txBox="1">
            <a:spLocks/>
          </p:cNvSpPr>
          <p:nvPr/>
        </p:nvSpPr>
        <p:spPr>
          <a:xfrm>
            <a:off x="311887" y="579093"/>
            <a:ext cx="9985052" cy="813665"/>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solidFill>
                  <a:srgbClr val="003B5C"/>
                </a:solidFill>
                <a:latin typeface="Arial" panose="020B0604020202020204" pitchFamily="34" charset="0"/>
                <a:cs typeface="Arial" panose="020B0604020202020204" pitchFamily="34" charset="0"/>
              </a:rPr>
              <a:t>3. Determine the lifestyle you want to live</a:t>
            </a:r>
            <a:r>
              <a:rPr lang="en-US" sz="3600" dirty="0">
                <a:solidFill>
                  <a:srgbClr val="6A2045"/>
                </a:solidFill>
                <a:latin typeface="Arial" panose="020B0604020202020204" pitchFamily="34" charset="0"/>
                <a:cs typeface="Arial" panose="020B0604020202020204" pitchFamily="34" charset="0"/>
              </a:rPr>
              <a:t>.</a:t>
            </a:r>
          </a:p>
        </p:txBody>
      </p:sp>
      <p:sp>
        <p:nvSpPr>
          <p:cNvPr id="9" name="Rectangle 8">
            <a:extLst>
              <a:ext uri="{FF2B5EF4-FFF2-40B4-BE49-F238E27FC236}">
                <a16:creationId xmlns:a16="http://schemas.microsoft.com/office/drawing/2014/main" id="{F7AB2278-EC15-B74D-A3F6-06494419DE01}"/>
              </a:ext>
            </a:extLst>
          </p:cNvPr>
          <p:cNvSpPr/>
          <p:nvPr/>
        </p:nvSpPr>
        <p:spPr>
          <a:xfrm>
            <a:off x="310772" y="151433"/>
            <a:ext cx="6112888" cy="323165"/>
          </a:xfrm>
          <a:prstGeom prst="rect">
            <a:avLst/>
          </a:prstGeom>
        </p:spPr>
        <p:txBody>
          <a:bodyPr wrap="square">
            <a:spAutoFit/>
          </a:bodyPr>
          <a:lstStyle/>
          <a:p>
            <a:r>
              <a:rPr lang="en-US" sz="1500" b="1" dirty="0">
                <a:solidFill>
                  <a:srgbClr val="008080"/>
                </a:solidFill>
                <a:latin typeface="Arial" panose="020B0604020202020204" pitchFamily="34" charset="0"/>
                <a:cs typeface="Arial" panose="020B0604020202020204" pitchFamily="34" charset="0"/>
              </a:rPr>
              <a:t>TEN RETIREMENT TO-DOs</a:t>
            </a:r>
            <a:endParaRPr lang="en-US" sz="1500" b="1" dirty="0">
              <a:solidFill>
                <a:srgbClr val="008080"/>
              </a:solidFill>
            </a:endParaRPr>
          </a:p>
        </p:txBody>
      </p:sp>
      <p:sp>
        <p:nvSpPr>
          <p:cNvPr id="11" name="TextBox 10">
            <a:extLst>
              <a:ext uri="{FF2B5EF4-FFF2-40B4-BE49-F238E27FC236}">
                <a16:creationId xmlns:a16="http://schemas.microsoft.com/office/drawing/2014/main" id="{E82AA4A9-88E2-964B-8DD6-26E41C698957}"/>
              </a:ext>
            </a:extLst>
          </p:cNvPr>
          <p:cNvSpPr txBox="1"/>
          <p:nvPr/>
        </p:nvSpPr>
        <p:spPr>
          <a:xfrm>
            <a:off x="3781587" y="2224395"/>
            <a:ext cx="7594172" cy="1569660"/>
          </a:xfrm>
          <a:prstGeom prst="rect">
            <a:avLst/>
          </a:prstGeom>
          <a:noFill/>
        </p:spPr>
        <p:txBody>
          <a:bodyPr wrap="square" rtlCol="0">
            <a:spAutoFit/>
          </a:bodyPr>
          <a:lstStyle/>
          <a:p>
            <a:r>
              <a:rPr lang="en-US" sz="3200" dirty="0">
                <a:solidFill>
                  <a:srgbClr val="003B5C"/>
                </a:solidFill>
                <a:latin typeface="Arial" panose="020B0604020202020204" pitchFamily="34" charset="0"/>
                <a:cs typeface="Arial" panose="020B0604020202020204" pitchFamily="34" charset="0"/>
              </a:rPr>
              <a:t>Research shows that you may need up to 80% of what you earn now to maintain the same lifestyle in retirement</a:t>
            </a:r>
            <a:r>
              <a:rPr lang="en-US" sz="3200" baseline="30000" dirty="0">
                <a:solidFill>
                  <a:srgbClr val="003B5C"/>
                </a:solidFill>
                <a:latin typeface="Arial" panose="020B0604020202020204" pitchFamily="34" charset="0"/>
                <a:cs typeface="Arial" panose="020B0604020202020204" pitchFamily="34" charset="0"/>
              </a:rPr>
              <a:t>2</a:t>
            </a:r>
          </a:p>
        </p:txBody>
      </p:sp>
      <p:sp>
        <p:nvSpPr>
          <p:cNvPr id="14" name="Rectangle 13">
            <a:extLst>
              <a:ext uri="{FF2B5EF4-FFF2-40B4-BE49-F238E27FC236}">
                <a16:creationId xmlns:a16="http://schemas.microsoft.com/office/drawing/2014/main" id="{84B1D737-A693-0E4F-9939-CA999A2B65C1}"/>
              </a:ext>
            </a:extLst>
          </p:cNvPr>
          <p:cNvSpPr/>
          <p:nvPr/>
        </p:nvSpPr>
        <p:spPr>
          <a:xfrm>
            <a:off x="0" y="5906325"/>
            <a:ext cx="12192000" cy="951675"/>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8844165E-980A-2C4B-A4F5-59512930FA4F}"/>
              </a:ext>
            </a:extLst>
          </p:cNvPr>
          <p:cNvSpPr txBox="1"/>
          <p:nvPr/>
        </p:nvSpPr>
        <p:spPr>
          <a:xfrm>
            <a:off x="10998926" y="6273542"/>
            <a:ext cx="1045030" cy="276999"/>
          </a:xfrm>
          <a:prstGeom prst="rect">
            <a:avLst/>
          </a:prstGeom>
          <a:noFill/>
        </p:spPr>
        <p:txBody>
          <a:bodyPr wrap="square" rtlCol="0">
            <a:spAutoFit/>
          </a:bodyPr>
          <a:lstStyle/>
          <a:p>
            <a:pPr algn="r"/>
            <a:fld id="{D948B528-9046-0E44-97C4-80BDC1D382F9}" type="slidenum">
              <a:rPr lang="en-US" sz="1200" smtClean="0">
                <a:solidFill>
                  <a:schemeClr val="bg1"/>
                </a:solidFill>
                <a:latin typeface="Arial" panose="020B0604020202020204" pitchFamily="34" charset="0"/>
                <a:cs typeface="Arial" panose="020B0604020202020204" pitchFamily="34" charset="0"/>
              </a:rPr>
              <a:t>5</a:t>
            </a:fld>
            <a:endParaRPr lang="en-US" sz="1200" dirty="0">
              <a:solidFill>
                <a:schemeClr val="bg1"/>
              </a:solidFill>
            </a:endParaRPr>
          </a:p>
        </p:txBody>
      </p:sp>
      <p:pic>
        <p:nvPicPr>
          <p:cNvPr id="17" name="Picture 16">
            <a:extLst>
              <a:ext uri="{FF2B5EF4-FFF2-40B4-BE49-F238E27FC236}">
                <a16:creationId xmlns:a16="http://schemas.microsoft.com/office/drawing/2014/main" id="{0E7C9214-63C7-BE4B-A420-A24A2C8C78D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1" r="-9200" b="-24119"/>
          <a:stretch/>
        </p:blipFill>
        <p:spPr>
          <a:xfrm>
            <a:off x="331015" y="6086412"/>
            <a:ext cx="1715820" cy="746182"/>
          </a:xfrm>
          <a:prstGeom prst="rect">
            <a:avLst/>
          </a:prstGeom>
        </p:spPr>
      </p:pic>
      <p:sp>
        <p:nvSpPr>
          <p:cNvPr id="10" name="TextBox 9">
            <a:extLst>
              <a:ext uri="{FF2B5EF4-FFF2-40B4-BE49-F238E27FC236}">
                <a16:creationId xmlns:a16="http://schemas.microsoft.com/office/drawing/2014/main" id="{2FDB304C-02D7-7D48-BF36-9BBC6418A043}"/>
              </a:ext>
            </a:extLst>
          </p:cNvPr>
          <p:cNvSpPr txBox="1"/>
          <p:nvPr/>
        </p:nvSpPr>
        <p:spPr>
          <a:xfrm>
            <a:off x="0" y="6264817"/>
            <a:ext cx="12192000" cy="415498"/>
          </a:xfrm>
          <a:prstGeom prst="rect">
            <a:avLst/>
          </a:prstGeom>
          <a:noFill/>
        </p:spPr>
        <p:txBody>
          <a:bodyPr wrap="square" rtlCol="0">
            <a:spAutoFit/>
          </a:bodyPr>
          <a:lstStyle/>
          <a:p>
            <a:pPr algn="ctr"/>
            <a:r>
              <a:rPr lang="en-US" sz="1050" i="1" baseline="30000" dirty="0">
                <a:solidFill>
                  <a:schemeClr val="bg1"/>
                </a:solidFill>
                <a:latin typeface="Arial" panose="020B0604020202020204" pitchFamily="34" charset="0"/>
                <a:cs typeface="Arial" panose="020B0604020202020204" pitchFamily="34" charset="0"/>
              </a:rPr>
              <a:t>2</a:t>
            </a:r>
            <a:r>
              <a:rPr lang="en-US" sz="1050" i="1" dirty="0">
                <a:solidFill>
                  <a:schemeClr val="bg1"/>
                </a:solidFill>
                <a:latin typeface="Arial" panose="020B0604020202020204" pitchFamily="34" charset="0"/>
                <a:cs typeface="Arial" panose="020B0604020202020204" pitchFamily="34" charset="0"/>
              </a:rPr>
              <a:t>https://www.fool.com/retirement/2017/08/05/heres-how-much-income-youll-need-after-you-retire.aspx </a:t>
            </a:r>
          </a:p>
          <a:p>
            <a:pPr algn="ctr"/>
            <a:endParaRPr lang="en-US" sz="1050" i="1" dirty="0">
              <a:solidFill>
                <a:schemeClr val="bg1"/>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1A9BCF2F-9511-457E-85FF-4A69D5DBA648}"/>
              </a:ext>
            </a:extLst>
          </p:cNvPr>
          <p:cNvSpPr/>
          <p:nvPr/>
        </p:nvSpPr>
        <p:spPr>
          <a:xfrm>
            <a:off x="5974813" y="3244334"/>
            <a:ext cx="242374" cy="369332"/>
          </a:xfrm>
          <a:prstGeom prst="rect">
            <a:avLst/>
          </a:prstGeom>
        </p:spPr>
        <p:txBody>
          <a:bodyPr wrap="none">
            <a:spAutoFit/>
          </a:bodyPr>
          <a:lstStyle/>
          <a:p>
            <a:r>
              <a:rPr lang="en-US" dirty="0">
                <a:solidFill>
                  <a:srgbClr val="000000"/>
                </a:solidFill>
                <a:latin typeface="Times New Roman" panose="02020603050405020304" pitchFamily="18" charset="0"/>
              </a:rPr>
              <a:t> </a:t>
            </a:r>
            <a:endParaRPr lang="en-US" dirty="0"/>
          </a:p>
        </p:txBody>
      </p:sp>
      <p:sp>
        <p:nvSpPr>
          <p:cNvPr id="3" name="Rectangle 2">
            <a:extLst>
              <a:ext uri="{FF2B5EF4-FFF2-40B4-BE49-F238E27FC236}">
                <a16:creationId xmlns:a16="http://schemas.microsoft.com/office/drawing/2014/main" id="{D61046EE-9064-4034-92DF-28A126EE7C20}"/>
              </a:ext>
            </a:extLst>
          </p:cNvPr>
          <p:cNvSpPr/>
          <p:nvPr/>
        </p:nvSpPr>
        <p:spPr>
          <a:xfrm>
            <a:off x="5974813" y="3244334"/>
            <a:ext cx="242374" cy="369332"/>
          </a:xfrm>
          <a:prstGeom prst="rect">
            <a:avLst/>
          </a:prstGeom>
        </p:spPr>
        <p:txBody>
          <a:bodyPr wrap="none">
            <a:spAutoFit/>
          </a:bodyPr>
          <a:lstStyle/>
          <a:p>
            <a:r>
              <a:rPr lang="en-US" dirty="0">
                <a:solidFill>
                  <a:srgbClr val="000000"/>
                </a:solidFill>
                <a:latin typeface="Times New Roman" panose="02020603050405020304" pitchFamily="18" charset="0"/>
              </a:rPr>
              <a:t> </a:t>
            </a:r>
            <a:endParaRPr lang="en-US" dirty="0"/>
          </a:p>
        </p:txBody>
      </p:sp>
      <p:sp>
        <p:nvSpPr>
          <p:cNvPr id="4" name="Rectangle 3">
            <a:extLst>
              <a:ext uri="{FF2B5EF4-FFF2-40B4-BE49-F238E27FC236}">
                <a16:creationId xmlns:a16="http://schemas.microsoft.com/office/drawing/2014/main" id="{713EDC1D-1106-4100-B239-5AEEABE080C8}"/>
              </a:ext>
            </a:extLst>
          </p:cNvPr>
          <p:cNvSpPr/>
          <p:nvPr/>
        </p:nvSpPr>
        <p:spPr>
          <a:xfrm>
            <a:off x="5974813" y="3244334"/>
            <a:ext cx="242374" cy="369332"/>
          </a:xfrm>
          <a:prstGeom prst="rect">
            <a:avLst/>
          </a:prstGeom>
        </p:spPr>
        <p:txBody>
          <a:bodyPr wrap="none">
            <a:spAutoFit/>
          </a:bodyPr>
          <a:lstStyle/>
          <a:p>
            <a:r>
              <a:rPr lang="en-US" dirty="0">
                <a:solidFill>
                  <a:srgbClr val="000000"/>
                </a:solidFill>
                <a:latin typeface="Times New Roman" panose="02020603050405020304" pitchFamily="18" charset="0"/>
              </a:rPr>
              <a:t> </a:t>
            </a:r>
            <a:endParaRPr lang="en-US" dirty="0"/>
          </a:p>
        </p:txBody>
      </p:sp>
      <p:sp>
        <p:nvSpPr>
          <p:cNvPr id="5" name="Rectangle 4">
            <a:extLst>
              <a:ext uri="{FF2B5EF4-FFF2-40B4-BE49-F238E27FC236}">
                <a16:creationId xmlns:a16="http://schemas.microsoft.com/office/drawing/2014/main" id="{280BB172-1BE4-4A24-ABEE-12179BF4550E}"/>
              </a:ext>
            </a:extLst>
          </p:cNvPr>
          <p:cNvSpPr/>
          <p:nvPr/>
        </p:nvSpPr>
        <p:spPr>
          <a:xfrm>
            <a:off x="5974813" y="3244334"/>
            <a:ext cx="242374" cy="369332"/>
          </a:xfrm>
          <a:prstGeom prst="rect">
            <a:avLst/>
          </a:prstGeom>
        </p:spPr>
        <p:txBody>
          <a:bodyPr wrap="none">
            <a:spAutoFit/>
          </a:bodyPr>
          <a:lstStyle/>
          <a:p>
            <a:r>
              <a:rPr lang="en-US" dirty="0">
                <a:solidFill>
                  <a:srgbClr val="000000"/>
                </a:solidFill>
                <a:latin typeface="Times New Roman" panose="02020603050405020304" pitchFamily="18" charset="0"/>
              </a:rPr>
              <a:t> </a:t>
            </a:r>
            <a:endParaRPr lang="en-US" dirty="0"/>
          </a:p>
        </p:txBody>
      </p:sp>
    </p:spTree>
    <p:extLst>
      <p:ext uri="{BB962C8B-B14F-4D97-AF65-F5344CB8AC3E}">
        <p14:creationId xmlns:p14="http://schemas.microsoft.com/office/powerpoint/2010/main" val="4279832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mph" presetSubtype="0" nodeType="withEffect">
                                  <p:stCondLst>
                                    <p:cond delay="0"/>
                                  </p:stCondLst>
                                  <p:iterate type="lt">
                                    <p:tmAbs val="25"/>
                                  </p:iterate>
                                  <p:childTnLst>
                                    <p:set>
                                      <p:cBhvr override="childStyle">
                                        <p:cTn id="6" dur="indefinite"/>
                                        <p:tgtEl>
                                          <p:spTgt spid="8">
                                            <p:txEl>
                                              <p:pRg st="0" end="0"/>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DFE65DC-5564-4445-9690-DA9F71C5D230}"/>
              </a:ext>
            </a:extLst>
          </p:cNvPr>
          <p:cNvSpPr>
            <a:spLocks noGrp="1"/>
          </p:cNvSpPr>
          <p:nvPr>
            <p:ph idx="1"/>
          </p:nvPr>
        </p:nvSpPr>
        <p:spPr>
          <a:xfrm>
            <a:off x="331015" y="1438554"/>
            <a:ext cx="11712941" cy="4012804"/>
          </a:xfrm>
        </p:spPr>
        <p:txBody>
          <a:bodyPr>
            <a:noAutofit/>
          </a:bodyPr>
          <a:lstStyle/>
          <a:p>
            <a:pPr>
              <a:buClr>
                <a:srgbClr val="75C1B7"/>
              </a:buClr>
            </a:pPr>
            <a:r>
              <a:rPr lang="en-US" sz="3200" b="1" dirty="0">
                <a:latin typeface="Arial" panose="020B0604020202020204" pitchFamily="34" charset="0"/>
                <a:cs typeface="Arial" panose="020B0604020202020204" pitchFamily="34" charset="0"/>
              </a:rPr>
              <a:t>Fort Lauderdale Police/Fire Pension</a:t>
            </a:r>
          </a:p>
          <a:p>
            <a:pPr>
              <a:buClr>
                <a:srgbClr val="75C1B7"/>
              </a:buClr>
            </a:pPr>
            <a:r>
              <a:rPr lang="en-US" sz="3200" dirty="0">
                <a:latin typeface="Arial" panose="020B0604020202020204" pitchFamily="34" charset="0"/>
                <a:cs typeface="Arial" panose="020B0604020202020204" pitchFamily="34" charset="0"/>
              </a:rPr>
              <a:t>Personal savings</a:t>
            </a:r>
          </a:p>
          <a:p>
            <a:pPr>
              <a:buClr>
                <a:srgbClr val="75C1B7"/>
              </a:buClr>
            </a:pPr>
            <a:r>
              <a:rPr lang="en-US" sz="3200" dirty="0">
                <a:latin typeface="Arial" panose="020B0604020202020204" pitchFamily="34" charset="0"/>
                <a:cs typeface="Arial" panose="020B0604020202020204" pitchFamily="34" charset="0"/>
              </a:rPr>
              <a:t>Employer 457(b) Deferred Compensation: </a:t>
            </a:r>
            <a:r>
              <a:rPr lang="en-US" sz="3200" b="1" dirty="0">
                <a:latin typeface="Arial" panose="020B0604020202020204" pitchFamily="34" charset="0"/>
                <a:cs typeface="Arial" panose="020B0604020202020204" pitchFamily="34" charset="0"/>
              </a:rPr>
              <a:t>www.FTL457.com</a:t>
            </a:r>
          </a:p>
          <a:p>
            <a:pPr>
              <a:buClr>
                <a:srgbClr val="75C1B7"/>
              </a:buClr>
            </a:pPr>
            <a:r>
              <a:rPr lang="en-US" sz="3200" dirty="0">
                <a:latin typeface="Arial" panose="020B0604020202020204" pitchFamily="34" charset="0"/>
                <a:cs typeface="Arial" panose="020B0604020202020204" pitchFamily="34" charset="0"/>
              </a:rPr>
              <a:t>Social Security:  </a:t>
            </a:r>
            <a:r>
              <a:rPr lang="en-US" sz="3200" b="1" dirty="0">
                <a:latin typeface="Arial" panose="020B0604020202020204" pitchFamily="34" charset="0"/>
                <a:cs typeface="Arial" panose="020B0604020202020204" pitchFamily="34" charset="0"/>
              </a:rPr>
              <a:t>www.SSA.gov</a:t>
            </a:r>
          </a:p>
          <a:p>
            <a:pPr>
              <a:buClr>
                <a:srgbClr val="75C1B7"/>
              </a:buClr>
            </a:pPr>
            <a:r>
              <a:rPr lang="en-US" sz="3200" dirty="0">
                <a:latin typeface="Arial" panose="020B0604020202020204" pitchFamily="34" charset="0"/>
                <a:cs typeface="Arial" panose="020B0604020202020204" pitchFamily="34" charset="0"/>
              </a:rPr>
              <a:t>DROP - Deferred Retirement Option Plan</a:t>
            </a:r>
          </a:p>
          <a:p>
            <a:pPr>
              <a:buClr>
                <a:srgbClr val="75C1B7"/>
              </a:buClr>
            </a:pPr>
            <a:r>
              <a:rPr lang="en-US" sz="3200" dirty="0">
                <a:latin typeface="Arial" panose="020B0604020202020204" pitchFamily="34" charset="0"/>
                <a:cs typeface="Arial" panose="020B0604020202020204" pitchFamily="34" charset="0"/>
              </a:rPr>
              <a:t>Accrual of Sick &amp; Vacation Pay</a:t>
            </a:r>
          </a:p>
        </p:txBody>
      </p:sp>
      <p:sp>
        <p:nvSpPr>
          <p:cNvPr id="6" name="Title 1">
            <a:extLst>
              <a:ext uri="{FF2B5EF4-FFF2-40B4-BE49-F238E27FC236}">
                <a16:creationId xmlns:a16="http://schemas.microsoft.com/office/drawing/2014/main" id="{F0A0D52E-9764-0947-B241-3AD95350BE77}"/>
              </a:ext>
            </a:extLst>
          </p:cNvPr>
          <p:cNvSpPr txBox="1">
            <a:spLocks/>
          </p:cNvSpPr>
          <p:nvPr/>
        </p:nvSpPr>
        <p:spPr>
          <a:xfrm>
            <a:off x="331015" y="561297"/>
            <a:ext cx="10794185" cy="776481"/>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solidFill>
                  <a:srgbClr val="003B5C"/>
                </a:solidFill>
                <a:latin typeface="Arial" panose="020B0604020202020204" pitchFamily="34" charset="0"/>
                <a:cs typeface="Arial" panose="020B0604020202020204" pitchFamily="34" charset="0"/>
              </a:rPr>
              <a:t>4. Know the main sources of your retirement income </a:t>
            </a:r>
          </a:p>
        </p:txBody>
      </p:sp>
      <p:sp>
        <p:nvSpPr>
          <p:cNvPr id="7" name="Rectangle 6">
            <a:extLst>
              <a:ext uri="{FF2B5EF4-FFF2-40B4-BE49-F238E27FC236}">
                <a16:creationId xmlns:a16="http://schemas.microsoft.com/office/drawing/2014/main" id="{A4FE9AFB-9B53-5842-B299-B1DADDC5C1E3}"/>
              </a:ext>
            </a:extLst>
          </p:cNvPr>
          <p:cNvSpPr/>
          <p:nvPr/>
        </p:nvSpPr>
        <p:spPr>
          <a:xfrm>
            <a:off x="310772" y="151433"/>
            <a:ext cx="6112888" cy="323165"/>
          </a:xfrm>
          <a:prstGeom prst="rect">
            <a:avLst/>
          </a:prstGeom>
        </p:spPr>
        <p:txBody>
          <a:bodyPr wrap="square">
            <a:spAutoFit/>
          </a:bodyPr>
          <a:lstStyle/>
          <a:p>
            <a:r>
              <a:rPr lang="en-US" sz="1500" b="1" dirty="0">
                <a:solidFill>
                  <a:srgbClr val="008080"/>
                </a:solidFill>
                <a:latin typeface="Arial" panose="020B0604020202020204" pitchFamily="34" charset="0"/>
                <a:cs typeface="Arial" panose="020B0604020202020204" pitchFamily="34" charset="0"/>
              </a:rPr>
              <a:t>TEN RETIREMENT TO-DOs</a:t>
            </a:r>
            <a:endParaRPr lang="en-US" sz="1500" b="1" dirty="0">
              <a:solidFill>
                <a:srgbClr val="008080"/>
              </a:solidFill>
            </a:endParaRPr>
          </a:p>
        </p:txBody>
      </p:sp>
      <p:sp>
        <p:nvSpPr>
          <p:cNvPr id="8" name="Rectangle 7">
            <a:extLst>
              <a:ext uri="{FF2B5EF4-FFF2-40B4-BE49-F238E27FC236}">
                <a16:creationId xmlns:a16="http://schemas.microsoft.com/office/drawing/2014/main" id="{D622AF41-1079-A74E-92A3-CD1EC3D1A919}"/>
              </a:ext>
            </a:extLst>
          </p:cNvPr>
          <p:cNvSpPr/>
          <p:nvPr/>
        </p:nvSpPr>
        <p:spPr>
          <a:xfrm>
            <a:off x="0" y="5934837"/>
            <a:ext cx="12192000" cy="951675"/>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8696FBF5-7942-4A4A-879A-FC328A6837C9}"/>
              </a:ext>
            </a:extLst>
          </p:cNvPr>
          <p:cNvSpPr txBox="1"/>
          <p:nvPr/>
        </p:nvSpPr>
        <p:spPr>
          <a:xfrm>
            <a:off x="10998926" y="6273542"/>
            <a:ext cx="1045030" cy="276999"/>
          </a:xfrm>
          <a:prstGeom prst="rect">
            <a:avLst/>
          </a:prstGeom>
          <a:noFill/>
        </p:spPr>
        <p:txBody>
          <a:bodyPr wrap="square" rtlCol="0">
            <a:spAutoFit/>
          </a:bodyPr>
          <a:lstStyle/>
          <a:p>
            <a:pPr algn="r"/>
            <a:fld id="{D948B528-9046-0E44-97C4-80BDC1D382F9}" type="slidenum">
              <a:rPr lang="en-US" sz="1200" smtClean="0">
                <a:solidFill>
                  <a:schemeClr val="bg1"/>
                </a:solidFill>
                <a:latin typeface="Arial" panose="020B0604020202020204" pitchFamily="34" charset="0"/>
                <a:cs typeface="Arial" panose="020B0604020202020204" pitchFamily="34" charset="0"/>
              </a:rPr>
              <a:t>6</a:t>
            </a:fld>
            <a:endParaRPr lang="en-US" sz="1200" dirty="0">
              <a:solidFill>
                <a:schemeClr val="bg1"/>
              </a:solidFill>
            </a:endParaRPr>
          </a:p>
        </p:txBody>
      </p:sp>
      <p:pic>
        <p:nvPicPr>
          <p:cNvPr id="11" name="Picture 10">
            <a:extLst>
              <a:ext uri="{FF2B5EF4-FFF2-40B4-BE49-F238E27FC236}">
                <a16:creationId xmlns:a16="http://schemas.microsoft.com/office/drawing/2014/main" id="{06464FD7-44B5-A943-821A-0403E8D1297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 r="-9200" b="-24119"/>
          <a:stretch/>
        </p:blipFill>
        <p:spPr>
          <a:xfrm>
            <a:off x="331015" y="6035612"/>
            <a:ext cx="1715820" cy="746182"/>
          </a:xfrm>
          <a:prstGeom prst="rect">
            <a:avLst/>
          </a:prstGeom>
        </p:spPr>
      </p:pic>
    </p:spTree>
    <p:extLst>
      <p:ext uri="{BB962C8B-B14F-4D97-AF65-F5344CB8AC3E}">
        <p14:creationId xmlns:p14="http://schemas.microsoft.com/office/powerpoint/2010/main" val="3969230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mph" presetSubtype="0" nodeType="withEffect">
                                  <p:stCondLst>
                                    <p:cond delay="0"/>
                                  </p:stCondLst>
                                  <p:iterate type="lt">
                                    <p:tmAbs val="25"/>
                                  </p:iterate>
                                  <p:childTnLst>
                                    <p:set>
                                      <p:cBhvr override="childStyle">
                                        <p:cTn id="6" dur="indefinite"/>
                                        <p:tgtEl>
                                          <p:spTgt spid="6">
                                            <p:txEl>
                                              <p:pRg st="0" end="0"/>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44AAB2-4066-8FF1-EC6B-78F584CCA9AF}"/>
            </a:ext>
          </a:extLst>
        </p:cNvPr>
        <p:cNvGrpSpPr/>
        <p:nvPr/>
      </p:nvGrpSpPr>
      <p:grpSpPr>
        <a:xfrm>
          <a:off x="0" y="0"/>
          <a:ext cx="0" cy="0"/>
          <a:chOff x="0" y="0"/>
          <a:chExt cx="0" cy="0"/>
        </a:xfrm>
      </p:grpSpPr>
      <p:graphicFrame>
        <p:nvGraphicFramePr>
          <p:cNvPr id="9" name="Table 8">
            <a:extLst>
              <a:ext uri="{FF2B5EF4-FFF2-40B4-BE49-F238E27FC236}">
                <a16:creationId xmlns:a16="http://schemas.microsoft.com/office/drawing/2014/main" id="{C2CF9F50-59E6-4072-C69C-DA1E8C3C9D4E}"/>
              </a:ext>
            </a:extLst>
          </p:cNvPr>
          <p:cNvGraphicFramePr>
            <a:graphicFrameLocks noGrp="1"/>
          </p:cNvGraphicFramePr>
          <p:nvPr>
            <p:extLst>
              <p:ext uri="{D42A27DB-BD31-4B8C-83A1-F6EECF244321}">
                <p14:modId xmlns:p14="http://schemas.microsoft.com/office/powerpoint/2010/main" val="1764090829"/>
              </p:ext>
            </p:extLst>
          </p:nvPr>
        </p:nvGraphicFramePr>
        <p:xfrm>
          <a:off x="1562691" y="1747393"/>
          <a:ext cx="10092035" cy="2042000"/>
        </p:xfrm>
        <a:graphic>
          <a:graphicData uri="http://schemas.openxmlformats.org/drawingml/2006/table">
            <a:tbl>
              <a:tblPr firstRow="1" bandRow="1">
                <a:tableStyleId>{5C22544A-7EE6-4342-B048-85BDC9FD1C3A}</a:tableStyleId>
              </a:tblPr>
              <a:tblGrid>
                <a:gridCol w="2914984">
                  <a:extLst>
                    <a:ext uri="{9D8B030D-6E8A-4147-A177-3AD203B41FA5}">
                      <a16:colId xmlns:a16="http://schemas.microsoft.com/office/drawing/2014/main" val="20000"/>
                    </a:ext>
                  </a:extLst>
                </a:gridCol>
                <a:gridCol w="2096220">
                  <a:extLst>
                    <a:ext uri="{9D8B030D-6E8A-4147-A177-3AD203B41FA5}">
                      <a16:colId xmlns:a16="http://schemas.microsoft.com/office/drawing/2014/main" val="20001"/>
                    </a:ext>
                  </a:extLst>
                </a:gridCol>
                <a:gridCol w="1570202">
                  <a:extLst>
                    <a:ext uri="{9D8B030D-6E8A-4147-A177-3AD203B41FA5}">
                      <a16:colId xmlns:a16="http://schemas.microsoft.com/office/drawing/2014/main" val="20002"/>
                    </a:ext>
                  </a:extLst>
                </a:gridCol>
                <a:gridCol w="2314355">
                  <a:extLst>
                    <a:ext uri="{9D8B030D-6E8A-4147-A177-3AD203B41FA5}">
                      <a16:colId xmlns:a16="http://schemas.microsoft.com/office/drawing/2014/main" val="2097986901"/>
                    </a:ext>
                  </a:extLst>
                </a:gridCol>
                <a:gridCol w="1196274">
                  <a:extLst>
                    <a:ext uri="{9D8B030D-6E8A-4147-A177-3AD203B41FA5}">
                      <a16:colId xmlns:a16="http://schemas.microsoft.com/office/drawing/2014/main" val="20003"/>
                    </a:ext>
                  </a:extLst>
                </a:gridCol>
              </a:tblGrid>
              <a:tr h="415206">
                <a:tc>
                  <a:txBody>
                    <a:bodyPr/>
                    <a:lstStyle/>
                    <a:p>
                      <a:pPr algn="ctr"/>
                      <a:r>
                        <a:rPr lang="en-US" sz="1400" b="1" i="0" dirty="0">
                          <a:solidFill>
                            <a:schemeClr val="bg1"/>
                          </a:solidFill>
                          <a:latin typeface="Arial"/>
                          <a:cs typeface="Arial"/>
                        </a:rPr>
                        <a:t>Plan Type</a:t>
                      </a:r>
                    </a:p>
                  </a:txBody>
                  <a:tcPr marL="91438" marR="91438" marT="45704" marB="45704" anchor="ctr">
                    <a:lnB w="12700" cap="flat" cmpd="sng" algn="ctr">
                      <a:solidFill>
                        <a:schemeClr val="bg1"/>
                      </a:solidFill>
                      <a:prstDash val="solid"/>
                      <a:round/>
                      <a:headEnd type="none" w="med" len="med"/>
                      <a:tailEnd type="none" w="med" len="med"/>
                    </a:lnB>
                    <a:solidFill>
                      <a:srgbClr val="121A4D"/>
                    </a:solidFill>
                  </a:tcPr>
                </a:tc>
                <a:tc>
                  <a:txBody>
                    <a:bodyPr/>
                    <a:lstStyle/>
                    <a:p>
                      <a:pPr algn="ctr"/>
                      <a:r>
                        <a:rPr lang="en-US" sz="1400" b="1" i="0" dirty="0">
                          <a:solidFill>
                            <a:schemeClr val="bg1"/>
                          </a:solidFill>
                          <a:latin typeface="Arial"/>
                          <a:cs typeface="Arial"/>
                        </a:rPr>
                        <a:t>Maximum Elective Deferrals</a:t>
                      </a:r>
                    </a:p>
                  </a:txBody>
                  <a:tcPr marL="91438" marR="91438" marT="45704" marB="45704" anchor="ctr">
                    <a:lnB w="12700" cap="flat" cmpd="sng" algn="ctr">
                      <a:solidFill>
                        <a:schemeClr val="bg1"/>
                      </a:solidFill>
                      <a:prstDash val="solid"/>
                      <a:round/>
                      <a:headEnd type="none" w="med" len="med"/>
                      <a:tailEnd type="none" w="med" len="med"/>
                    </a:lnB>
                    <a:solidFill>
                      <a:srgbClr val="121A4D"/>
                    </a:solidFill>
                  </a:tcPr>
                </a:tc>
                <a:tc>
                  <a:txBody>
                    <a:bodyPr/>
                    <a:lstStyle/>
                    <a:p>
                      <a:pPr algn="ctr"/>
                      <a:r>
                        <a:rPr lang="en-US" sz="1400" b="1" i="0" dirty="0">
                          <a:solidFill>
                            <a:schemeClr val="bg1"/>
                          </a:solidFill>
                          <a:latin typeface="Arial"/>
                          <a:cs typeface="Arial"/>
                        </a:rPr>
                        <a:t>Age 50+ Catch-Up</a:t>
                      </a:r>
                    </a:p>
                  </a:txBody>
                  <a:tcPr marL="91438" marR="91438" marT="45704" marB="45704" anchor="ctr">
                    <a:lnB w="12700" cap="flat" cmpd="sng" algn="ctr">
                      <a:solidFill>
                        <a:schemeClr val="bg1"/>
                      </a:solidFill>
                      <a:prstDash val="solid"/>
                      <a:round/>
                      <a:headEnd type="none" w="med" len="med"/>
                      <a:tailEnd type="none" w="med" len="med"/>
                    </a:lnB>
                    <a:solidFill>
                      <a:srgbClr val="121A4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i="0" dirty="0">
                          <a:solidFill>
                            <a:schemeClr val="bg1"/>
                          </a:solidFill>
                          <a:latin typeface="+mn-lt"/>
                          <a:cs typeface="Arial"/>
                        </a:rPr>
                        <a:t>Age 60-63</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i="0" dirty="0">
                          <a:solidFill>
                            <a:schemeClr val="bg1"/>
                          </a:solidFill>
                          <a:latin typeface="+mn-lt"/>
                          <a:cs typeface="Arial"/>
                        </a:rPr>
                        <a:t>Catch-Up</a:t>
                      </a:r>
                    </a:p>
                  </a:txBody>
                  <a:tcPr marL="91438" marR="91438" marT="45704" marB="45704" anchor="ctr">
                    <a:lnB w="12700" cap="flat" cmpd="sng" algn="ctr">
                      <a:solidFill>
                        <a:schemeClr val="bg1"/>
                      </a:solidFill>
                      <a:prstDash val="solid"/>
                      <a:round/>
                      <a:headEnd type="none" w="med" len="med"/>
                      <a:tailEnd type="none" w="med" len="med"/>
                    </a:lnB>
                    <a:solidFill>
                      <a:srgbClr val="121A4D"/>
                    </a:solidFill>
                  </a:tcPr>
                </a:tc>
                <a:tc>
                  <a:txBody>
                    <a:bodyPr/>
                    <a:lstStyle/>
                    <a:p>
                      <a:pPr algn="ctr"/>
                      <a:r>
                        <a:rPr lang="en-US" sz="1400" b="1" i="0" dirty="0">
                          <a:solidFill>
                            <a:schemeClr val="bg1"/>
                          </a:solidFill>
                          <a:latin typeface="Arial"/>
                          <a:cs typeface="Arial"/>
                        </a:rPr>
                        <a:t>457(b) Special</a:t>
                      </a:r>
                      <a:r>
                        <a:rPr lang="en-US" sz="1400" b="1" i="0" baseline="0" dirty="0">
                          <a:solidFill>
                            <a:schemeClr val="bg1"/>
                          </a:solidFill>
                          <a:latin typeface="Arial"/>
                          <a:cs typeface="Arial"/>
                        </a:rPr>
                        <a:t> Catch-Up</a:t>
                      </a:r>
                      <a:endParaRPr lang="en-US" sz="1400" b="1" i="0" dirty="0">
                        <a:solidFill>
                          <a:schemeClr val="bg1"/>
                        </a:solidFill>
                        <a:latin typeface="Arial"/>
                        <a:cs typeface="Arial"/>
                      </a:endParaRPr>
                    </a:p>
                  </a:txBody>
                  <a:tcPr marL="91438" marR="91438" marT="45704" marB="45704" anchor="ctr">
                    <a:lnB w="12700" cap="flat" cmpd="sng" algn="ctr">
                      <a:solidFill>
                        <a:schemeClr val="bg1"/>
                      </a:solidFill>
                      <a:prstDash val="solid"/>
                      <a:round/>
                      <a:headEnd type="none" w="med" len="med"/>
                      <a:tailEnd type="none" w="med" len="med"/>
                    </a:lnB>
                    <a:solidFill>
                      <a:srgbClr val="121A4D"/>
                    </a:solidFill>
                  </a:tcPr>
                </a:tc>
                <a:extLst>
                  <a:ext uri="{0D108BD9-81ED-4DB2-BD59-A6C34878D82A}">
                    <a16:rowId xmlns:a16="http://schemas.microsoft.com/office/drawing/2014/main" val="10000"/>
                  </a:ext>
                </a:extLst>
              </a:tr>
              <a:tr h="294099">
                <a:tc>
                  <a:txBody>
                    <a:bodyPr/>
                    <a:lstStyle/>
                    <a:p>
                      <a:pPr algn="ctr"/>
                      <a:r>
                        <a:rPr lang="en-US" sz="1400" b="1" i="0" dirty="0">
                          <a:solidFill>
                            <a:schemeClr val="bg1"/>
                          </a:solidFill>
                          <a:latin typeface="Arial"/>
                          <a:cs typeface="Arial"/>
                        </a:rPr>
                        <a:t>457(b)/Roth 457(b) </a:t>
                      </a:r>
                      <a:r>
                        <a:rPr lang="en-US" sz="1400" b="0" i="0" dirty="0">
                          <a:solidFill>
                            <a:schemeClr val="bg1"/>
                          </a:solidFill>
                          <a:latin typeface="Arial"/>
                          <a:cs typeface="Arial"/>
                        </a:rPr>
                        <a:t>combined limit</a:t>
                      </a:r>
                    </a:p>
                  </a:txBody>
                  <a:tcPr marL="91438" marR="91438" marT="45704" marB="45704" anchor="ctr">
                    <a:lnT w="12700" cap="flat" cmpd="sng" algn="ctr">
                      <a:solidFill>
                        <a:schemeClr val="bg1"/>
                      </a:solidFill>
                      <a:prstDash val="solid"/>
                      <a:round/>
                      <a:headEnd type="none" w="med" len="med"/>
                      <a:tailEnd type="none" w="med" len="med"/>
                    </a:lnT>
                    <a:solidFill>
                      <a:schemeClr val="accent1"/>
                    </a:solidFill>
                  </a:tcPr>
                </a:tc>
                <a:tc>
                  <a:txBody>
                    <a:bodyPr/>
                    <a:lstStyle/>
                    <a:p>
                      <a:pPr algn="ctr"/>
                      <a:r>
                        <a:rPr lang="en-US" sz="2000" b="0" i="0" dirty="0">
                          <a:solidFill>
                            <a:schemeClr val="bg1"/>
                          </a:solidFill>
                          <a:latin typeface="Arial"/>
                          <a:cs typeface="Arial"/>
                        </a:rPr>
                        <a:t>$24,500</a:t>
                      </a:r>
                      <a:r>
                        <a:rPr lang="en-US" sz="2000" b="0" i="0" baseline="30000" dirty="0">
                          <a:solidFill>
                            <a:schemeClr val="bg1"/>
                          </a:solidFill>
                          <a:latin typeface="Arial"/>
                          <a:cs typeface="Arial"/>
                        </a:rPr>
                        <a:t>1</a:t>
                      </a:r>
                      <a:r>
                        <a:rPr lang="en-US" sz="2000" b="0" i="0" dirty="0">
                          <a:solidFill>
                            <a:schemeClr val="bg1"/>
                          </a:solidFill>
                          <a:latin typeface="Arial"/>
                          <a:cs typeface="Arial"/>
                        </a:rPr>
                        <a:t> </a:t>
                      </a:r>
                    </a:p>
                  </a:txBody>
                  <a:tcPr marL="91438" marR="91438" marT="45704" marB="45704" anchor="ctr">
                    <a:lnT w="12700" cap="flat" cmpd="sng" algn="ctr">
                      <a:solidFill>
                        <a:schemeClr val="bg1"/>
                      </a:solidFill>
                      <a:prstDash val="solid"/>
                      <a:round/>
                      <a:headEnd type="none" w="med" len="med"/>
                      <a:tailEnd type="none" w="med" len="med"/>
                    </a:lnT>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0" i="0" kern="1200" dirty="0">
                          <a:solidFill>
                            <a:srgbClr val="FFFF00"/>
                          </a:solidFill>
                          <a:latin typeface="Arial"/>
                          <a:ea typeface="+mn-ea"/>
                          <a:cs typeface="Arial"/>
                        </a:rPr>
                        <a:t>$32,500</a:t>
                      </a:r>
                      <a:r>
                        <a:rPr lang="en-US" sz="2000" b="0" i="0" kern="1200" baseline="30000" dirty="0">
                          <a:solidFill>
                            <a:srgbClr val="FFFF00"/>
                          </a:solidFill>
                          <a:latin typeface="Arial"/>
                          <a:ea typeface="+mn-ea"/>
                          <a:cs typeface="Arial"/>
                        </a:rPr>
                        <a:t>1,2</a:t>
                      </a:r>
                      <a:r>
                        <a:rPr lang="en-US" sz="2000" b="0" i="0" kern="1200" dirty="0">
                          <a:solidFill>
                            <a:srgbClr val="FFFF00"/>
                          </a:solidFill>
                          <a:latin typeface="Arial"/>
                          <a:ea typeface="+mn-ea"/>
                          <a:cs typeface="Arial"/>
                        </a:rPr>
                        <a:t> </a:t>
                      </a:r>
                    </a:p>
                  </a:txBody>
                  <a:tcPr marL="91438" marR="91438" marT="45704" marB="45704" anchor="ctr">
                    <a:lnT w="12700" cap="flat" cmpd="sng" algn="ctr">
                      <a:solidFill>
                        <a:schemeClr val="bg1"/>
                      </a:solidFill>
                      <a:prstDash val="solid"/>
                      <a:round/>
                      <a:headEnd type="none" w="med" len="med"/>
                      <a:tailEnd type="none" w="med" len="med"/>
                    </a:lnT>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kern="1200" dirty="0">
                          <a:solidFill>
                            <a:srgbClr val="FFFF00"/>
                          </a:solidFill>
                          <a:effectLst/>
                          <a:latin typeface="+mn-lt"/>
                          <a:ea typeface="+mn-ea"/>
                          <a:cs typeface="+mn-cs"/>
                        </a:rPr>
                        <a:t>$35,750</a:t>
                      </a:r>
                      <a:r>
                        <a:rPr lang="en-US" sz="2000" kern="1200" baseline="30000" dirty="0">
                          <a:solidFill>
                            <a:srgbClr val="FFFF00"/>
                          </a:solidFill>
                          <a:effectLst/>
                          <a:latin typeface="+mn-lt"/>
                          <a:ea typeface="+mn-ea"/>
                          <a:cs typeface="+mn-cs"/>
                        </a:rPr>
                        <a:t>1,2</a:t>
                      </a:r>
                    </a:p>
                  </a:txBody>
                  <a:tcPr marL="91438" marR="91438" marT="45704" marB="45704" anchor="ctr">
                    <a:lnT w="12700" cap="flat" cmpd="sng" algn="ctr">
                      <a:solidFill>
                        <a:schemeClr val="bg1"/>
                      </a:solidFill>
                      <a:prstDash val="solid"/>
                      <a:round/>
                      <a:headEnd type="none" w="med" len="med"/>
                      <a:tailEnd type="none" w="med" len="med"/>
                    </a:lnT>
                    <a:solidFill>
                      <a:schemeClr val="accent1"/>
                    </a:solidFill>
                  </a:tcPr>
                </a:tc>
                <a:tc>
                  <a:txBody>
                    <a:bodyPr/>
                    <a:lstStyle/>
                    <a:p>
                      <a:pPr algn="ctr"/>
                      <a:r>
                        <a:rPr lang="en-US" sz="2000" b="0" i="0" dirty="0">
                          <a:solidFill>
                            <a:schemeClr val="bg1"/>
                          </a:solidFill>
                          <a:latin typeface="Arial"/>
                          <a:cs typeface="Arial"/>
                        </a:rPr>
                        <a:t>$49,000</a:t>
                      </a:r>
                    </a:p>
                  </a:txBody>
                  <a:tcPr marL="91438" marR="91438" marT="45704" marB="45704" anchor="ctr">
                    <a:lnT w="12700" cap="flat" cmpd="sng" algn="ctr">
                      <a:solidFill>
                        <a:schemeClr val="bg1"/>
                      </a:solidFill>
                      <a:prstDash val="solid"/>
                      <a:round/>
                      <a:headEnd type="none" w="med" len="med"/>
                      <a:tailEnd type="none" w="med" len="med"/>
                    </a:lnT>
                    <a:solidFill>
                      <a:schemeClr val="accent1"/>
                    </a:solidFill>
                  </a:tcPr>
                </a:tc>
                <a:extLst>
                  <a:ext uri="{0D108BD9-81ED-4DB2-BD59-A6C34878D82A}">
                    <a16:rowId xmlns:a16="http://schemas.microsoft.com/office/drawing/2014/main" val="10001"/>
                  </a:ext>
                </a:extLst>
              </a:tr>
              <a:tr h="172992">
                <a:tc>
                  <a:txBody>
                    <a:bodyPr/>
                    <a:lstStyle/>
                    <a:p>
                      <a:pPr algn="ctr"/>
                      <a:endParaRPr lang="en-US" sz="1400" b="0" i="0" dirty="0">
                        <a:solidFill>
                          <a:schemeClr val="bg1"/>
                        </a:solidFill>
                        <a:latin typeface="Arial"/>
                        <a:cs typeface="Arial"/>
                      </a:endParaRPr>
                    </a:p>
                  </a:txBody>
                  <a:tcPr marL="91438" marR="91438" marT="45704" marB="45704" anchor="ctr">
                    <a:solidFill>
                      <a:schemeClr val="accent1"/>
                    </a:solidFill>
                  </a:tcPr>
                </a:tc>
                <a:tc>
                  <a:txBody>
                    <a:bodyPr/>
                    <a:lstStyle/>
                    <a:p>
                      <a:pPr algn="ctr"/>
                      <a:endParaRPr lang="en-US" sz="1400" b="0" i="0" dirty="0">
                        <a:solidFill>
                          <a:schemeClr val="bg1"/>
                        </a:solidFill>
                        <a:latin typeface="Arial"/>
                        <a:cs typeface="Arial"/>
                      </a:endParaRPr>
                    </a:p>
                  </a:txBody>
                  <a:tcPr marL="91438" marR="91438" marT="45704" marB="45704" anchor="ctr">
                    <a:solidFill>
                      <a:schemeClr val="accent1"/>
                    </a:solidFill>
                  </a:tcPr>
                </a:tc>
                <a:tc>
                  <a:txBody>
                    <a:bodyPr/>
                    <a:lstStyle/>
                    <a:p>
                      <a:pPr algn="ctr"/>
                      <a:endParaRPr lang="en-US" sz="1400" b="0" i="0" dirty="0">
                        <a:solidFill>
                          <a:schemeClr val="bg1"/>
                        </a:solidFill>
                        <a:latin typeface="Arial"/>
                        <a:cs typeface="Arial"/>
                      </a:endParaRPr>
                    </a:p>
                  </a:txBody>
                  <a:tcPr marL="91438" marR="91438" marT="45704" marB="45704" anchor="ctr">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kern="1200" baseline="30000" dirty="0">
                        <a:solidFill>
                          <a:schemeClr val="bg1"/>
                        </a:solidFill>
                        <a:effectLst/>
                        <a:latin typeface="+mn-lt"/>
                        <a:ea typeface="+mn-ea"/>
                        <a:cs typeface="+mn-cs"/>
                      </a:endParaRPr>
                    </a:p>
                  </a:txBody>
                  <a:tcPr marL="91438" marR="91438" marT="45704" marB="45704" anchor="ctr">
                    <a:solidFill>
                      <a:schemeClr val="accent1"/>
                    </a:solidFill>
                  </a:tcPr>
                </a:tc>
                <a:tc>
                  <a:txBody>
                    <a:bodyPr/>
                    <a:lstStyle/>
                    <a:p>
                      <a:pPr algn="ctr"/>
                      <a:endParaRPr lang="en-US" sz="1400" b="0" i="0" dirty="0">
                        <a:solidFill>
                          <a:schemeClr val="bg1"/>
                        </a:solidFill>
                        <a:latin typeface="Arial"/>
                        <a:cs typeface="Arial"/>
                      </a:endParaRPr>
                    </a:p>
                  </a:txBody>
                  <a:tcPr marL="91438" marR="91438" marT="45704" marB="45704" anchor="ctr">
                    <a:solidFill>
                      <a:schemeClr val="accent1"/>
                    </a:solidFill>
                  </a:tcPr>
                </a:tc>
                <a:extLst>
                  <a:ext uri="{0D108BD9-81ED-4DB2-BD59-A6C34878D82A}">
                    <a16:rowId xmlns:a16="http://schemas.microsoft.com/office/drawing/2014/main" val="10002"/>
                  </a:ext>
                </a:extLst>
              </a:tr>
              <a:tr h="172992">
                <a:tc>
                  <a:txBody>
                    <a:bodyPr/>
                    <a:lstStyle/>
                    <a:p>
                      <a:pPr algn="ctr"/>
                      <a:endParaRPr lang="en-US" sz="1400" b="0" i="0" dirty="0">
                        <a:solidFill>
                          <a:schemeClr val="bg1"/>
                        </a:solidFill>
                        <a:latin typeface="Arial"/>
                        <a:cs typeface="Arial"/>
                      </a:endParaRPr>
                    </a:p>
                  </a:txBody>
                  <a:tcPr marL="91438" marR="91438" marT="45704" marB="45704" anchor="ctr">
                    <a:solidFill>
                      <a:schemeClr val="accent1"/>
                    </a:solidFill>
                  </a:tcPr>
                </a:tc>
                <a:tc>
                  <a:txBody>
                    <a:bodyPr/>
                    <a:lstStyle/>
                    <a:p>
                      <a:pPr algn="ctr"/>
                      <a:endParaRPr lang="en-US" sz="1400" b="0" i="0" dirty="0">
                        <a:solidFill>
                          <a:schemeClr val="bg1"/>
                        </a:solidFill>
                        <a:latin typeface="Arial"/>
                        <a:cs typeface="Arial"/>
                      </a:endParaRPr>
                    </a:p>
                  </a:txBody>
                  <a:tcPr marL="91438" marR="91438" marT="45704" marB="45704" anchor="ctr">
                    <a:solidFill>
                      <a:schemeClr val="accent1"/>
                    </a:solidFill>
                  </a:tcPr>
                </a:tc>
                <a:tc>
                  <a:txBody>
                    <a:bodyPr/>
                    <a:lstStyle/>
                    <a:p>
                      <a:pPr algn="ctr"/>
                      <a:endParaRPr lang="en-US" sz="1400" b="0" i="0" dirty="0">
                        <a:solidFill>
                          <a:schemeClr val="bg1"/>
                        </a:solidFill>
                        <a:latin typeface="Arial"/>
                        <a:cs typeface="Arial"/>
                      </a:endParaRPr>
                    </a:p>
                  </a:txBody>
                  <a:tcPr marL="91438" marR="91438" marT="45704" marB="45704" anchor="ctr">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kern="1200" dirty="0">
                        <a:solidFill>
                          <a:schemeClr val="bg1"/>
                        </a:solidFill>
                        <a:effectLst/>
                        <a:latin typeface="+mn-lt"/>
                        <a:ea typeface="+mn-ea"/>
                        <a:cs typeface="+mn-cs"/>
                      </a:endParaRPr>
                    </a:p>
                  </a:txBody>
                  <a:tcPr marL="91438" marR="91438" marT="45704" marB="45704" anchor="ctr">
                    <a:solidFill>
                      <a:schemeClr val="accent1"/>
                    </a:solidFill>
                  </a:tcPr>
                </a:tc>
                <a:tc>
                  <a:txBody>
                    <a:bodyPr/>
                    <a:lstStyle/>
                    <a:p>
                      <a:pPr algn="ctr"/>
                      <a:endParaRPr lang="en-US" sz="1400" b="0" i="0" dirty="0">
                        <a:solidFill>
                          <a:schemeClr val="bg1"/>
                        </a:solidFill>
                        <a:latin typeface="Arial"/>
                        <a:cs typeface="Arial"/>
                      </a:endParaRPr>
                    </a:p>
                  </a:txBody>
                  <a:tcPr marL="91438" marR="91438" marT="45704" marB="45704" anchor="ctr">
                    <a:solidFill>
                      <a:schemeClr val="accent1"/>
                    </a:solidFill>
                  </a:tcPr>
                </a:tc>
                <a:extLst>
                  <a:ext uri="{0D108BD9-81ED-4DB2-BD59-A6C34878D82A}">
                    <a16:rowId xmlns:a16="http://schemas.microsoft.com/office/drawing/2014/main" val="10003"/>
                  </a:ext>
                </a:extLst>
              </a:tr>
              <a:tr h="172992">
                <a:tc>
                  <a:txBody>
                    <a:bodyPr/>
                    <a:lstStyle/>
                    <a:p>
                      <a:pPr algn="ctr"/>
                      <a:endParaRPr lang="en-US" sz="1400" b="1" i="0" dirty="0">
                        <a:solidFill>
                          <a:schemeClr val="bg1"/>
                        </a:solidFill>
                        <a:latin typeface="Arial"/>
                        <a:cs typeface="Arial"/>
                      </a:endParaRPr>
                    </a:p>
                  </a:txBody>
                  <a:tcPr marL="91438" marR="91438" marT="45704" marB="45704" anchor="ctr">
                    <a:solidFill>
                      <a:schemeClr val="accent1"/>
                    </a:solidFill>
                  </a:tcPr>
                </a:tc>
                <a:tc>
                  <a:txBody>
                    <a:bodyPr/>
                    <a:lstStyle/>
                    <a:p>
                      <a:pPr algn="ctr"/>
                      <a:endParaRPr lang="en-US" sz="1400" b="0" i="0" baseline="30000" dirty="0">
                        <a:solidFill>
                          <a:schemeClr val="bg1"/>
                        </a:solidFill>
                        <a:latin typeface="Arial"/>
                        <a:cs typeface="Arial"/>
                      </a:endParaRPr>
                    </a:p>
                  </a:txBody>
                  <a:tcPr marL="91438" marR="91438" marT="45704" marB="45704" anchor="ctr">
                    <a:solidFill>
                      <a:schemeClr val="accent1"/>
                    </a:solidFill>
                  </a:tcPr>
                </a:tc>
                <a:tc>
                  <a:txBody>
                    <a:bodyPr/>
                    <a:lstStyle/>
                    <a:p>
                      <a:pPr algn="ctr"/>
                      <a:endParaRPr lang="en-US" sz="1400" b="0" i="0" dirty="0">
                        <a:solidFill>
                          <a:schemeClr val="bg1"/>
                        </a:solidFill>
                        <a:latin typeface="Arial"/>
                        <a:cs typeface="Arial"/>
                      </a:endParaRPr>
                    </a:p>
                  </a:txBody>
                  <a:tcPr marL="91438" marR="91438" marT="45704" marB="45704" anchor="ctr">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b="0" i="0" dirty="0">
                        <a:solidFill>
                          <a:schemeClr val="bg1"/>
                        </a:solidFill>
                        <a:latin typeface="+mn-lt"/>
                        <a:cs typeface="Arial"/>
                      </a:endParaRPr>
                    </a:p>
                  </a:txBody>
                  <a:tcPr marL="91438" marR="91438" marT="45704" marB="45704" anchor="ctr">
                    <a:solidFill>
                      <a:schemeClr val="accent1"/>
                    </a:solidFill>
                  </a:tcPr>
                </a:tc>
                <a:tc>
                  <a:txBody>
                    <a:bodyPr/>
                    <a:lstStyle/>
                    <a:p>
                      <a:pPr algn="ctr"/>
                      <a:endParaRPr lang="en-US" sz="1400" b="0" i="0" dirty="0">
                        <a:solidFill>
                          <a:schemeClr val="bg1"/>
                        </a:solidFill>
                        <a:latin typeface="Arial"/>
                        <a:cs typeface="Arial"/>
                      </a:endParaRPr>
                    </a:p>
                  </a:txBody>
                  <a:tcPr marL="91438" marR="91438" marT="45704" marB="45704" anchor="ctr">
                    <a:solidFill>
                      <a:schemeClr val="accent1"/>
                    </a:solidFill>
                  </a:tcPr>
                </a:tc>
                <a:extLst>
                  <a:ext uri="{0D108BD9-81ED-4DB2-BD59-A6C34878D82A}">
                    <a16:rowId xmlns:a16="http://schemas.microsoft.com/office/drawing/2014/main" val="3418656095"/>
                  </a:ext>
                </a:extLst>
              </a:tr>
            </a:tbl>
          </a:graphicData>
        </a:graphic>
      </p:graphicFrame>
      <p:sp>
        <p:nvSpPr>
          <p:cNvPr id="10" name="Rectangle 9">
            <a:extLst>
              <a:ext uri="{FF2B5EF4-FFF2-40B4-BE49-F238E27FC236}">
                <a16:creationId xmlns:a16="http://schemas.microsoft.com/office/drawing/2014/main" id="{A66AA317-E3A3-D713-113B-585898F0B07F}"/>
              </a:ext>
            </a:extLst>
          </p:cNvPr>
          <p:cNvSpPr/>
          <p:nvPr/>
        </p:nvSpPr>
        <p:spPr>
          <a:xfrm>
            <a:off x="1562691" y="5984735"/>
            <a:ext cx="2717446" cy="584775"/>
          </a:xfrm>
          <a:prstGeom prst="rect">
            <a:avLst/>
          </a:prstGeom>
        </p:spPr>
        <p:txBody>
          <a:bodyPr wrap="square">
            <a:spAutoFit/>
          </a:bodyPr>
          <a:lstStyle/>
          <a:p>
            <a:pPr defTabSz="914217">
              <a:defRPr/>
            </a:pPr>
            <a:r>
              <a:rPr lang="en-US" sz="800" baseline="30000" dirty="0">
                <a:solidFill>
                  <a:srgbClr val="131A4D"/>
                </a:solidFill>
                <a:latin typeface="Arial"/>
                <a:cs typeface="Arial"/>
              </a:rPr>
              <a:t>1 </a:t>
            </a:r>
            <a:r>
              <a:rPr lang="en-US" sz="800" dirty="0">
                <a:solidFill>
                  <a:srgbClr val="131A4D"/>
                </a:solidFill>
                <a:latin typeface="Arial"/>
                <a:cs typeface="Arial"/>
              </a:rPr>
              <a:t>Limits subject to change year to year</a:t>
            </a:r>
          </a:p>
          <a:p>
            <a:pPr defTabSz="914217">
              <a:defRPr/>
            </a:pPr>
            <a:r>
              <a:rPr lang="en-US" sz="800" baseline="30000" dirty="0">
                <a:solidFill>
                  <a:srgbClr val="131A4D"/>
                </a:solidFill>
                <a:latin typeface="Arial"/>
                <a:cs typeface="Arial"/>
              </a:rPr>
              <a:t>2</a:t>
            </a:r>
            <a:r>
              <a:rPr lang="en-US" sz="800" dirty="0">
                <a:solidFill>
                  <a:srgbClr val="131A4D"/>
                </a:solidFill>
                <a:latin typeface="Arial"/>
                <a:cs typeface="Arial"/>
              </a:rPr>
              <a:t> If plan allows. </a:t>
            </a:r>
          </a:p>
          <a:p>
            <a:pPr marL="50790" indent="-50790" defTabSz="914217">
              <a:defRPr/>
            </a:pPr>
            <a:r>
              <a:rPr lang="en-US" sz="800" baseline="30000" dirty="0">
                <a:solidFill>
                  <a:srgbClr val="131A4D"/>
                </a:solidFill>
                <a:latin typeface="Arial"/>
                <a:cs typeface="Arial"/>
              </a:rPr>
              <a:t>3 </a:t>
            </a:r>
            <a:r>
              <a:rPr lang="en-US" sz="800" dirty="0">
                <a:solidFill>
                  <a:srgbClr val="131A4D"/>
                </a:solidFill>
                <a:latin typeface="Arial"/>
                <a:cs typeface="Arial"/>
              </a:rPr>
              <a:t>Deferral maximum is for employer and </a:t>
            </a:r>
            <a:br>
              <a:rPr lang="en-US" sz="800" dirty="0">
                <a:solidFill>
                  <a:srgbClr val="131A4D"/>
                </a:solidFill>
                <a:latin typeface="Arial"/>
                <a:cs typeface="Arial"/>
              </a:rPr>
            </a:br>
            <a:r>
              <a:rPr lang="en-US" sz="800" dirty="0">
                <a:solidFill>
                  <a:srgbClr val="131A4D"/>
                </a:solidFill>
                <a:latin typeface="Arial"/>
                <a:cs typeface="Arial"/>
              </a:rPr>
              <a:t>employee contributions combined. </a:t>
            </a:r>
          </a:p>
        </p:txBody>
      </p:sp>
      <p:sp>
        <p:nvSpPr>
          <p:cNvPr id="2" name="TextBox 1">
            <a:extLst>
              <a:ext uri="{FF2B5EF4-FFF2-40B4-BE49-F238E27FC236}">
                <a16:creationId xmlns:a16="http://schemas.microsoft.com/office/drawing/2014/main" id="{AB3EFA68-8623-A30D-379E-3058ED657419}"/>
              </a:ext>
            </a:extLst>
          </p:cNvPr>
          <p:cNvSpPr txBox="1"/>
          <p:nvPr/>
        </p:nvSpPr>
        <p:spPr>
          <a:xfrm>
            <a:off x="267494" y="782998"/>
            <a:ext cx="12190413" cy="523220"/>
          </a:xfrm>
          <a:prstGeom prst="rect">
            <a:avLst/>
          </a:prstGeom>
          <a:noFill/>
        </p:spPr>
        <p:txBody>
          <a:bodyPr wrap="square">
            <a:spAutoFit/>
          </a:bodyPr>
          <a:lstStyle/>
          <a:p>
            <a:pPr algn="ctr" defTabSz="914217">
              <a:defRPr/>
            </a:pPr>
            <a:r>
              <a:rPr lang="en-US" sz="2800" b="1" dirty="0">
                <a:solidFill>
                  <a:srgbClr val="0047BA"/>
                </a:solidFill>
                <a:latin typeface="Georgia" panose="02040502050405020303" pitchFamily="18" charset="0"/>
                <a:cs typeface="Arial"/>
              </a:rPr>
              <a:t>Take advantage of catch-up opportunities (ages 50+)</a:t>
            </a:r>
          </a:p>
        </p:txBody>
      </p:sp>
      <p:sp>
        <p:nvSpPr>
          <p:cNvPr id="3" name="Oval 2">
            <a:extLst>
              <a:ext uri="{FF2B5EF4-FFF2-40B4-BE49-F238E27FC236}">
                <a16:creationId xmlns:a16="http://schemas.microsoft.com/office/drawing/2014/main" id="{325277E6-BDA1-9B8E-2D98-2BE8B1E5370E}"/>
              </a:ext>
            </a:extLst>
          </p:cNvPr>
          <p:cNvSpPr/>
          <p:nvPr/>
        </p:nvSpPr>
        <p:spPr>
          <a:xfrm>
            <a:off x="631386" y="751727"/>
            <a:ext cx="628781" cy="628781"/>
          </a:xfrm>
          <a:prstGeom prst="ellipse">
            <a:avLst/>
          </a:prstGeom>
          <a:solidFill>
            <a:schemeClr val="tx2"/>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217"/>
            <a:endParaRPr lang="en-US">
              <a:solidFill>
                <a:srgbClr val="FFFFFF"/>
              </a:solidFill>
              <a:latin typeface="Arial" panose="020B0604020202020204"/>
            </a:endParaRPr>
          </a:p>
        </p:txBody>
      </p:sp>
      <p:sp>
        <p:nvSpPr>
          <p:cNvPr id="4" name="TextBox 3">
            <a:extLst>
              <a:ext uri="{FF2B5EF4-FFF2-40B4-BE49-F238E27FC236}">
                <a16:creationId xmlns:a16="http://schemas.microsoft.com/office/drawing/2014/main" id="{EACA0A2D-25CD-F9C4-7582-6342F27C56A2}"/>
              </a:ext>
            </a:extLst>
          </p:cNvPr>
          <p:cNvSpPr txBox="1"/>
          <p:nvPr/>
        </p:nvSpPr>
        <p:spPr>
          <a:xfrm>
            <a:off x="631386" y="696167"/>
            <a:ext cx="628781" cy="646203"/>
          </a:xfrm>
          <a:prstGeom prst="rect">
            <a:avLst/>
          </a:prstGeom>
          <a:noFill/>
        </p:spPr>
        <p:txBody>
          <a:bodyPr wrap="square">
            <a:spAutoFit/>
          </a:bodyPr>
          <a:lstStyle/>
          <a:p>
            <a:pPr algn="ctr" defTabSz="914217"/>
            <a:r>
              <a:rPr lang="en-US" sz="3599" b="1" dirty="0">
                <a:solidFill>
                  <a:srgbClr val="FFFFFF"/>
                </a:solidFill>
                <a:latin typeface="Georgia" panose="02040502050405020303" pitchFamily="18" charset="0"/>
              </a:rPr>
              <a:t>2</a:t>
            </a:r>
          </a:p>
        </p:txBody>
      </p:sp>
      <p:sp>
        <p:nvSpPr>
          <p:cNvPr id="14" name="TextBox 13">
            <a:extLst>
              <a:ext uri="{FF2B5EF4-FFF2-40B4-BE49-F238E27FC236}">
                <a16:creationId xmlns:a16="http://schemas.microsoft.com/office/drawing/2014/main" id="{C1CC3666-720C-750E-2E5C-B212AB04DEE7}"/>
              </a:ext>
            </a:extLst>
          </p:cNvPr>
          <p:cNvSpPr txBox="1"/>
          <p:nvPr/>
        </p:nvSpPr>
        <p:spPr>
          <a:xfrm>
            <a:off x="1562691" y="1306218"/>
            <a:ext cx="6806314" cy="307777"/>
          </a:xfrm>
          <a:prstGeom prst="rect">
            <a:avLst/>
          </a:prstGeom>
          <a:noFill/>
        </p:spPr>
        <p:txBody>
          <a:bodyPr wrap="square">
            <a:spAutoFit/>
          </a:bodyPr>
          <a:lstStyle/>
          <a:p>
            <a:pPr defTabSz="914217">
              <a:defRPr/>
            </a:pPr>
            <a:r>
              <a:rPr lang="en-US" sz="1400" dirty="0">
                <a:solidFill>
                  <a:srgbClr val="121A4D"/>
                </a:solidFill>
                <a:latin typeface="Arial" panose="020B0604020202020204"/>
              </a:rPr>
              <a:t>2026 IRS catch-up contribution limits</a:t>
            </a:r>
            <a:r>
              <a:rPr lang="en-US" sz="1400" baseline="30000" dirty="0">
                <a:solidFill>
                  <a:srgbClr val="121A4D"/>
                </a:solidFill>
                <a:latin typeface="Arial" panose="020B0604020202020204"/>
              </a:rPr>
              <a:t>1 </a:t>
            </a:r>
            <a:endParaRPr lang="en-US" sz="1400" dirty="0">
              <a:solidFill>
                <a:srgbClr val="121A4D"/>
              </a:solidFill>
              <a:latin typeface="Arial" panose="020B0604020202020204"/>
            </a:endParaRPr>
          </a:p>
        </p:txBody>
      </p:sp>
      <p:sp>
        <p:nvSpPr>
          <p:cNvPr id="15" name="Rectangle 14">
            <a:extLst>
              <a:ext uri="{FF2B5EF4-FFF2-40B4-BE49-F238E27FC236}">
                <a16:creationId xmlns:a16="http://schemas.microsoft.com/office/drawing/2014/main" id="{33386287-29BD-A0FE-EC8C-5D83A3B960F1}"/>
              </a:ext>
            </a:extLst>
          </p:cNvPr>
          <p:cNvSpPr/>
          <p:nvPr/>
        </p:nvSpPr>
        <p:spPr>
          <a:xfrm>
            <a:off x="4009883" y="5984735"/>
            <a:ext cx="7278873" cy="584775"/>
          </a:xfrm>
          <a:prstGeom prst="rect">
            <a:avLst/>
          </a:prstGeom>
        </p:spPr>
        <p:txBody>
          <a:bodyPr wrap="square">
            <a:spAutoFit/>
          </a:bodyPr>
          <a:lstStyle/>
          <a:p>
            <a:pPr defTabSz="914217">
              <a:defRPr/>
            </a:pPr>
            <a:r>
              <a:rPr lang="en-US" sz="800" dirty="0">
                <a:solidFill>
                  <a:srgbClr val="131A4D"/>
                </a:solidFill>
                <a:latin typeface="Arial"/>
                <a:cs typeface="Arial"/>
              </a:rPr>
              <a:t>This table assumes includable compensation exceeds contribution limits. </a:t>
            </a:r>
          </a:p>
          <a:p>
            <a:pPr defTabSz="914217">
              <a:defRPr/>
            </a:pPr>
            <a:r>
              <a:rPr lang="en-US" sz="800" dirty="0">
                <a:solidFill>
                  <a:srgbClr val="131A4D"/>
                </a:solidFill>
                <a:latin typeface="Arial"/>
                <a:cs typeface="Arial"/>
              </a:rPr>
              <a:t>Source: </a:t>
            </a:r>
            <a:r>
              <a:rPr lang="en-US" sz="800" dirty="0">
                <a:solidFill>
                  <a:srgbClr val="131A4D"/>
                </a:solidFill>
                <a:cs typeface="Arial"/>
              </a:rPr>
              <a:t>irs.gov/newsroom/401k-limit-increases-to-24500-for-2026-ira-limit-increases-to-7500</a:t>
            </a:r>
          </a:p>
          <a:p>
            <a:pPr defTabSz="914217">
              <a:defRPr/>
            </a:pPr>
            <a:r>
              <a:rPr lang="en-US" sz="800" dirty="0">
                <a:solidFill>
                  <a:srgbClr val="131A4D"/>
                </a:solidFill>
                <a:latin typeface="Arial"/>
                <a:cs typeface="Arial"/>
              </a:rPr>
              <a:t>Investing involves market risk, including possible loss of principal. Actual results will vary, depending on your investment and market experience. </a:t>
            </a:r>
            <a:br>
              <a:rPr lang="en-US" sz="800" dirty="0">
                <a:solidFill>
                  <a:srgbClr val="131A4D"/>
                </a:solidFill>
                <a:latin typeface="Arial"/>
                <a:cs typeface="Arial"/>
              </a:rPr>
            </a:br>
            <a:r>
              <a:rPr lang="en-US" sz="800" dirty="0">
                <a:solidFill>
                  <a:srgbClr val="131A4D"/>
                </a:solidFill>
                <a:latin typeface="Arial"/>
                <a:cs typeface="Arial"/>
              </a:rPr>
              <a:t>Retirement Specialists cannot offer investment, tax or legal advice. You should consult your own counsel before making retirement plan decisions.</a:t>
            </a:r>
          </a:p>
        </p:txBody>
      </p:sp>
      <p:sp>
        <p:nvSpPr>
          <p:cNvPr id="6" name="TextBox 5">
            <a:extLst>
              <a:ext uri="{FF2B5EF4-FFF2-40B4-BE49-F238E27FC236}">
                <a16:creationId xmlns:a16="http://schemas.microsoft.com/office/drawing/2014/main" id="{10F154B2-9D33-9DEB-6EB7-254C2DB2D6D0}"/>
              </a:ext>
            </a:extLst>
          </p:cNvPr>
          <p:cNvSpPr txBox="1"/>
          <p:nvPr/>
        </p:nvSpPr>
        <p:spPr>
          <a:xfrm>
            <a:off x="267494" y="4044711"/>
            <a:ext cx="11619706" cy="1908215"/>
          </a:xfrm>
          <a:prstGeom prst="rect">
            <a:avLst/>
          </a:prstGeom>
          <a:noFill/>
        </p:spPr>
        <p:txBody>
          <a:bodyPr wrap="square" rtlCol="0">
            <a:spAutoFit/>
          </a:bodyPr>
          <a:lstStyle/>
          <a:p>
            <a:r>
              <a:rPr lang="en-US" dirty="0"/>
              <a:t>Beginning January 1, 2026, the SECURE 2.0 Act’s Section 603 requires participants earning more than $150,000 in the prior year’s FICA wages* to make age-based catch-up contributions on a Roth (after-tax) basis. </a:t>
            </a:r>
            <a:r>
              <a:rPr lang="en-US" b="1" dirty="0"/>
              <a:t>The 603 provision does not apply to 457 special catch up.</a:t>
            </a:r>
            <a:r>
              <a:rPr lang="en-US" dirty="0"/>
              <a:t> That full amount can be contributed on a pre-tax basis regardless of FICA wages. </a:t>
            </a:r>
          </a:p>
          <a:p>
            <a:endParaRPr lang="en-US" dirty="0"/>
          </a:p>
          <a:p>
            <a:r>
              <a:rPr lang="en-US" i="1" dirty="0"/>
              <a:t>*</a:t>
            </a:r>
            <a:r>
              <a:rPr lang="en-US" sz="1600" i="1" dirty="0"/>
              <a:t>FICA wages are the types of pay that count toward Social Security taxes. This includes salary, tips, bonuses, commissions and some extra benefits an employee might receive (like a company car or gym membership). You can find this total in Box 3 of a W-2 form.</a:t>
            </a:r>
            <a:endParaRPr lang="en-US" sz="1600" dirty="0"/>
          </a:p>
          <a:p>
            <a:endParaRPr lang="en-US" sz="1200" dirty="0"/>
          </a:p>
        </p:txBody>
      </p:sp>
    </p:spTree>
    <p:extLst>
      <p:ext uri="{BB962C8B-B14F-4D97-AF65-F5344CB8AC3E}">
        <p14:creationId xmlns:p14="http://schemas.microsoft.com/office/powerpoint/2010/main" val="16019985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D203B5E-33DC-492D-A9E7-BEC72CB53003}"/>
              </a:ext>
            </a:extLst>
          </p:cNvPr>
          <p:cNvSpPr txBox="1"/>
          <p:nvPr/>
        </p:nvSpPr>
        <p:spPr>
          <a:xfrm>
            <a:off x="576774" y="464234"/>
            <a:ext cx="9664505" cy="646331"/>
          </a:xfrm>
          <a:prstGeom prst="rect">
            <a:avLst/>
          </a:prstGeom>
          <a:noFill/>
        </p:spPr>
        <p:txBody>
          <a:bodyPr wrap="square" rtlCol="0">
            <a:spAutoFit/>
          </a:bodyPr>
          <a:lstStyle/>
          <a:p>
            <a:r>
              <a:rPr lang="en-US" sz="3600" dirty="0">
                <a:solidFill>
                  <a:srgbClr val="003B5C"/>
                </a:solidFill>
                <a:latin typeface="Arial" panose="020B0604020202020204" pitchFamily="34" charset="0"/>
                <a:cs typeface="Arial" panose="020B0604020202020204" pitchFamily="34" charset="0"/>
              </a:rPr>
              <a:t>6. What are your choices?</a:t>
            </a:r>
            <a:endParaRPr lang="en-US" sz="3600" dirty="0">
              <a:solidFill>
                <a:srgbClr val="003B5C"/>
              </a:solidFill>
            </a:endParaRPr>
          </a:p>
        </p:txBody>
      </p:sp>
      <p:pic>
        <p:nvPicPr>
          <p:cNvPr id="3" name="Picture 2">
            <a:extLst>
              <a:ext uri="{FF2B5EF4-FFF2-40B4-BE49-F238E27FC236}">
                <a16:creationId xmlns:a16="http://schemas.microsoft.com/office/drawing/2014/main" id="{96A756F1-60B2-41D3-85C8-A445AA8272F5}"/>
              </a:ext>
            </a:extLst>
          </p:cNvPr>
          <p:cNvPicPr>
            <a:picLocks noChangeAspect="1"/>
          </p:cNvPicPr>
          <p:nvPr/>
        </p:nvPicPr>
        <p:blipFill>
          <a:blip r:embed="rId3"/>
          <a:stretch>
            <a:fillRect/>
          </a:stretch>
        </p:blipFill>
        <p:spPr>
          <a:xfrm>
            <a:off x="0" y="5945710"/>
            <a:ext cx="12192000" cy="950976"/>
          </a:xfrm>
          <a:prstGeom prst="rect">
            <a:avLst/>
          </a:prstGeom>
        </p:spPr>
      </p:pic>
      <p:pic>
        <p:nvPicPr>
          <p:cNvPr id="4" name="Picture 3">
            <a:extLst>
              <a:ext uri="{FF2B5EF4-FFF2-40B4-BE49-F238E27FC236}">
                <a16:creationId xmlns:a16="http://schemas.microsoft.com/office/drawing/2014/main" id="{B32E8E91-45A1-4B39-9ADC-83D8AB633F82}"/>
              </a:ext>
            </a:extLst>
          </p:cNvPr>
          <p:cNvPicPr>
            <a:picLocks noChangeAspect="1"/>
          </p:cNvPicPr>
          <p:nvPr/>
        </p:nvPicPr>
        <p:blipFill>
          <a:blip r:embed="rId4"/>
          <a:stretch>
            <a:fillRect/>
          </a:stretch>
        </p:blipFill>
        <p:spPr>
          <a:xfrm>
            <a:off x="298629" y="6084479"/>
            <a:ext cx="1719221" cy="743776"/>
          </a:xfrm>
          <a:prstGeom prst="rect">
            <a:avLst/>
          </a:prstGeom>
        </p:spPr>
      </p:pic>
      <p:sp>
        <p:nvSpPr>
          <p:cNvPr id="22" name="Rectangle 21">
            <a:extLst>
              <a:ext uri="{FF2B5EF4-FFF2-40B4-BE49-F238E27FC236}">
                <a16:creationId xmlns:a16="http://schemas.microsoft.com/office/drawing/2014/main" id="{D0F411D9-20A8-4B95-A8E2-728FABC8C6D5}"/>
              </a:ext>
            </a:extLst>
          </p:cNvPr>
          <p:cNvSpPr/>
          <p:nvPr/>
        </p:nvSpPr>
        <p:spPr>
          <a:xfrm>
            <a:off x="576774" y="200786"/>
            <a:ext cx="6112888" cy="323165"/>
          </a:xfrm>
          <a:prstGeom prst="rect">
            <a:avLst/>
          </a:prstGeom>
        </p:spPr>
        <p:txBody>
          <a:bodyPr wrap="square">
            <a:spAutoFit/>
          </a:bodyPr>
          <a:lstStyle/>
          <a:p>
            <a:r>
              <a:rPr lang="en-US" sz="1500" b="1" dirty="0">
                <a:solidFill>
                  <a:srgbClr val="008080"/>
                </a:solidFill>
                <a:latin typeface="Arial" panose="020B0604020202020204" pitchFamily="34" charset="0"/>
                <a:cs typeface="Arial" panose="020B0604020202020204" pitchFamily="34" charset="0"/>
              </a:rPr>
              <a:t>TEN RETIREMENT TO-DOs</a:t>
            </a:r>
            <a:endParaRPr lang="en-US" sz="1500" b="1" dirty="0">
              <a:solidFill>
                <a:srgbClr val="008080"/>
              </a:solidFill>
            </a:endParaRPr>
          </a:p>
        </p:txBody>
      </p:sp>
      <p:grpSp>
        <p:nvGrpSpPr>
          <p:cNvPr id="28" name="Group 27">
            <a:extLst>
              <a:ext uri="{FF2B5EF4-FFF2-40B4-BE49-F238E27FC236}">
                <a16:creationId xmlns:a16="http://schemas.microsoft.com/office/drawing/2014/main" id="{39238AAD-3F81-4FEC-9D06-8721A706A4A2}"/>
              </a:ext>
            </a:extLst>
          </p:cNvPr>
          <p:cNvGrpSpPr/>
          <p:nvPr/>
        </p:nvGrpSpPr>
        <p:grpSpPr>
          <a:xfrm>
            <a:off x="1030968" y="1621298"/>
            <a:ext cx="3726607" cy="3586133"/>
            <a:chOff x="3669109" y="734880"/>
            <a:chExt cx="4060508" cy="4060508"/>
          </a:xfrm>
          <a:solidFill>
            <a:srgbClr val="003B5C"/>
          </a:solidFill>
        </p:grpSpPr>
        <p:sp>
          <p:nvSpPr>
            <p:cNvPr id="29" name="Oval 28">
              <a:extLst>
                <a:ext uri="{FF2B5EF4-FFF2-40B4-BE49-F238E27FC236}">
                  <a16:creationId xmlns:a16="http://schemas.microsoft.com/office/drawing/2014/main" id="{7F7DBE44-958C-4B83-B98D-B9487462755C}"/>
                </a:ext>
              </a:extLst>
            </p:cNvPr>
            <p:cNvSpPr/>
            <p:nvPr/>
          </p:nvSpPr>
          <p:spPr>
            <a:xfrm>
              <a:off x="3669109" y="734880"/>
              <a:ext cx="4060508" cy="4060508"/>
            </a:xfrm>
            <a:prstGeom prst="ellipse">
              <a:avLst/>
            </a:prstGeom>
            <a:solidFill>
              <a:srgbClr val="75C1B7"/>
            </a:solidFill>
            <a:ln w="3810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dirty="0"/>
            </a:p>
          </p:txBody>
        </p:sp>
        <p:sp>
          <p:nvSpPr>
            <p:cNvPr id="30" name="Oval 4">
              <a:extLst>
                <a:ext uri="{FF2B5EF4-FFF2-40B4-BE49-F238E27FC236}">
                  <a16:creationId xmlns:a16="http://schemas.microsoft.com/office/drawing/2014/main" id="{6BB4308D-6827-4795-8ADA-4946C8B3EDF0}"/>
                </a:ext>
              </a:extLst>
            </p:cNvPr>
            <p:cNvSpPr txBox="1"/>
            <p:nvPr/>
          </p:nvSpPr>
          <p:spPr>
            <a:xfrm>
              <a:off x="4247413" y="1313184"/>
              <a:ext cx="2832913" cy="2832913"/>
            </a:xfrm>
            <a:prstGeom prst="rect">
              <a:avLst/>
            </a:prstGeom>
            <a:solidFill>
              <a:srgbClr val="75C1B7"/>
            </a:solidFill>
            <a:ln w="38100"/>
          </p:spPr>
          <p:style>
            <a:lnRef idx="0">
              <a:scrgbClr r="0" g="0" b="0"/>
            </a:lnRef>
            <a:fillRef idx="0">
              <a:scrgbClr r="0" g="0" b="0"/>
            </a:fillRef>
            <a:effectRef idx="0">
              <a:scrgbClr r="0" g="0" b="0"/>
            </a:effectRef>
            <a:fontRef idx="minor">
              <a:schemeClr val="lt1"/>
            </a:fontRef>
          </p:style>
          <p:txBody>
            <a:bodyPr spcFirstLastPara="0" vert="horz" wrap="square" lIns="71120" tIns="71120" rIns="71120" bIns="71120" numCol="1" spcCol="1270" anchor="ctr" anchorCtr="0">
              <a:noAutofit/>
            </a:bodyPr>
            <a:lstStyle/>
            <a:p>
              <a:pPr marL="0" lvl="0" indent="0" algn="ctr" defTabSz="2489200">
                <a:lnSpc>
                  <a:spcPct val="90000"/>
                </a:lnSpc>
                <a:spcBef>
                  <a:spcPct val="0"/>
                </a:spcBef>
                <a:spcAft>
                  <a:spcPct val="35000"/>
                </a:spcAft>
                <a:buNone/>
              </a:pPr>
              <a:endParaRPr lang="en-US" sz="3600" b="1" kern="1200" dirty="0">
                <a:latin typeface="Arial" panose="020B0604020202020204" pitchFamily="34" charset="0"/>
                <a:cs typeface="Arial" panose="020B0604020202020204" pitchFamily="34" charset="0"/>
              </a:endParaRPr>
            </a:p>
            <a:p>
              <a:pPr marL="0" lvl="0" indent="0" algn="ctr" defTabSz="2489200">
                <a:lnSpc>
                  <a:spcPct val="90000"/>
                </a:lnSpc>
                <a:spcBef>
                  <a:spcPct val="0"/>
                </a:spcBef>
                <a:spcAft>
                  <a:spcPct val="35000"/>
                </a:spcAft>
                <a:buNone/>
              </a:pPr>
              <a:r>
                <a:rPr lang="en-US" sz="4000" b="1" kern="1200" dirty="0">
                  <a:latin typeface="Arial" panose="020B0604020202020204" pitchFamily="34" charset="0"/>
                  <a:cs typeface="Arial" panose="020B0604020202020204" pitchFamily="34" charset="0"/>
                </a:rPr>
                <a:t>DROP</a:t>
              </a:r>
            </a:p>
            <a:p>
              <a:pPr marL="0" lvl="0" indent="0" algn="ctr" defTabSz="2489200">
                <a:lnSpc>
                  <a:spcPct val="90000"/>
                </a:lnSpc>
                <a:spcBef>
                  <a:spcPct val="0"/>
                </a:spcBef>
                <a:spcAft>
                  <a:spcPct val="35000"/>
                </a:spcAft>
                <a:buNone/>
              </a:pPr>
              <a:endParaRPr lang="en-US" sz="1600" b="1" kern="1200" dirty="0">
                <a:latin typeface="Arial" panose="020B0604020202020204" pitchFamily="34" charset="0"/>
                <a:cs typeface="Arial" panose="020B0604020202020204" pitchFamily="34" charset="0"/>
              </a:endParaRPr>
            </a:p>
            <a:p>
              <a:pPr marL="0" lvl="0" indent="0" algn="ctr" defTabSz="2489200">
                <a:lnSpc>
                  <a:spcPct val="90000"/>
                </a:lnSpc>
                <a:spcBef>
                  <a:spcPct val="0"/>
                </a:spcBef>
                <a:spcAft>
                  <a:spcPct val="35000"/>
                </a:spcAft>
                <a:buNone/>
              </a:pPr>
              <a:endParaRPr lang="en-US" sz="2800" b="1" kern="1200" dirty="0">
                <a:latin typeface="Arial" panose="020B0604020202020204" pitchFamily="34" charset="0"/>
                <a:cs typeface="Arial" panose="020B0604020202020204" pitchFamily="34" charset="0"/>
              </a:endParaRPr>
            </a:p>
            <a:p>
              <a:pPr marL="0" lvl="0" indent="0" algn="ctr" defTabSz="2489200">
                <a:lnSpc>
                  <a:spcPct val="90000"/>
                </a:lnSpc>
                <a:spcBef>
                  <a:spcPct val="0"/>
                </a:spcBef>
                <a:spcAft>
                  <a:spcPct val="35000"/>
                </a:spcAft>
                <a:buNone/>
              </a:pPr>
              <a:endParaRPr lang="en-US" sz="800" dirty="0">
                <a:latin typeface="Arial" panose="020B0604020202020204" pitchFamily="34" charset="0"/>
                <a:cs typeface="Arial" panose="020B0604020202020204" pitchFamily="34" charset="0"/>
              </a:endParaRPr>
            </a:p>
            <a:p>
              <a:pPr marL="0" lvl="0" indent="0" algn="ctr" defTabSz="2489200">
                <a:lnSpc>
                  <a:spcPct val="90000"/>
                </a:lnSpc>
                <a:spcBef>
                  <a:spcPct val="0"/>
                </a:spcBef>
                <a:spcAft>
                  <a:spcPct val="35000"/>
                </a:spcAft>
                <a:buNone/>
              </a:pPr>
              <a:r>
                <a:rPr lang="en-US" sz="3200" kern="1200" dirty="0">
                  <a:latin typeface="Arial" panose="020B0604020202020204" pitchFamily="34" charset="0"/>
                  <a:cs typeface="Arial" panose="020B0604020202020204" pitchFamily="34" charset="0"/>
                </a:rPr>
                <a:t>rollover options</a:t>
              </a:r>
            </a:p>
            <a:p>
              <a:pPr marL="0" lvl="0" indent="0" algn="ctr" defTabSz="2489200">
                <a:lnSpc>
                  <a:spcPct val="90000"/>
                </a:lnSpc>
                <a:spcBef>
                  <a:spcPct val="0"/>
                </a:spcBef>
                <a:spcAft>
                  <a:spcPct val="35000"/>
                </a:spcAft>
                <a:buNone/>
              </a:pPr>
              <a:endParaRPr lang="en-US" kern="1200" dirty="0">
                <a:latin typeface="Arial" panose="020B0604020202020204" pitchFamily="34" charset="0"/>
                <a:cs typeface="Arial" panose="020B0604020202020204" pitchFamily="34" charset="0"/>
              </a:endParaRPr>
            </a:p>
          </p:txBody>
        </p:sp>
      </p:grpSp>
      <p:grpSp>
        <p:nvGrpSpPr>
          <p:cNvPr id="31" name="Group 30">
            <a:extLst>
              <a:ext uri="{FF2B5EF4-FFF2-40B4-BE49-F238E27FC236}">
                <a16:creationId xmlns:a16="http://schemas.microsoft.com/office/drawing/2014/main" id="{3C13C2E4-B9A6-4CF7-A410-CAEBF84F216E}"/>
              </a:ext>
            </a:extLst>
          </p:cNvPr>
          <p:cNvGrpSpPr/>
          <p:nvPr/>
        </p:nvGrpSpPr>
        <p:grpSpPr>
          <a:xfrm>
            <a:off x="5767905" y="2514971"/>
            <a:ext cx="2167227" cy="721095"/>
            <a:chOff x="3595489" y="2128379"/>
            <a:chExt cx="993243" cy="1161907"/>
          </a:xfrm>
          <a:solidFill>
            <a:schemeClr val="accent3">
              <a:lumMod val="75000"/>
            </a:schemeClr>
          </a:solidFill>
        </p:grpSpPr>
        <p:sp>
          <p:nvSpPr>
            <p:cNvPr id="32" name="Arrow: Right 31">
              <a:extLst>
                <a:ext uri="{FF2B5EF4-FFF2-40B4-BE49-F238E27FC236}">
                  <a16:creationId xmlns:a16="http://schemas.microsoft.com/office/drawing/2014/main" id="{E0039FD8-FA88-4BFB-AA4B-D7AA6BF10EDD}"/>
                </a:ext>
              </a:extLst>
            </p:cNvPr>
            <p:cNvSpPr/>
            <p:nvPr/>
          </p:nvSpPr>
          <p:spPr>
            <a:xfrm>
              <a:off x="3595489" y="2128379"/>
              <a:ext cx="993243" cy="1161907"/>
            </a:xfrm>
            <a:prstGeom prst="rightArrow">
              <a:avLst>
                <a:gd name="adj1" fmla="val 60000"/>
                <a:gd name="adj2" fmla="val 50000"/>
              </a:avLst>
            </a:prstGeom>
            <a:grpFill/>
            <a:ln>
              <a:no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US" dirty="0">
                <a:ln w="19050" cmpd="thickThin">
                  <a:solidFill>
                    <a:srgbClr val="003B5C"/>
                  </a:solidFill>
                </a:ln>
              </a:endParaRPr>
            </a:p>
          </p:txBody>
        </p:sp>
        <p:sp>
          <p:nvSpPr>
            <p:cNvPr id="33" name="Arrow: Right 4">
              <a:extLst>
                <a:ext uri="{FF2B5EF4-FFF2-40B4-BE49-F238E27FC236}">
                  <a16:creationId xmlns:a16="http://schemas.microsoft.com/office/drawing/2014/main" id="{31142950-9DAA-4E51-A149-6565F66AE547}"/>
                </a:ext>
              </a:extLst>
            </p:cNvPr>
            <p:cNvSpPr txBox="1"/>
            <p:nvPr/>
          </p:nvSpPr>
          <p:spPr>
            <a:xfrm>
              <a:off x="3595489" y="2360760"/>
              <a:ext cx="686974" cy="697145"/>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2178050">
                <a:lnSpc>
                  <a:spcPct val="90000"/>
                </a:lnSpc>
                <a:spcBef>
                  <a:spcPct val="0"/>
                </a:spcBef>
                <a:spcAft>
                  <a:spcPct val="35000"/>
                </a:spcAft>
                <a:buNone/>
              </a:pPr>
              <a:endParaRPr lang="en-US" sz="4900" kern="1200" dirty="0">
                <a:ln w="19050" cmpd="thickThin">
                  <a:solidFill>
                    <a:srgbClr val="003B5C"/>
                  </a:solidFill>
                </a:ln>
              </a:endParaRPr>
            </a:p>
          </p:txBody>
        </p:sp>
      </p:grpSp>
      <p:pic>
        <p:nvPicPr>
          <p:cNvPr id="53" name="Picture 2">
            <a:extLst>
              <a:ext uri="{FF2B5EF4-FFF2-40B4-BE49-F238E27FC236}">
                <a16:creationId xmlns:a16="http://schemas.microsoft.com/office/drawing/2014/main" id="{C855139D-D931-409F-A03C-704441E69CB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60469" y="4015245"/>
            <a:ext cx="981304" cy="1047131"/>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2">
            <a:extLst>
              <a:ext uri="{FF2B5EF4-FFF2-40B4-BE49-F238E27FC236}">
                <a16:creationId xmlns:a16="http://schemas.microsoft.com/office/drawing/2014/main" id="{67DC562D-88F0-4DDB-9935-8E115D968DF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28171" y="2317869"/>
            <a:ext cx="981304" cy="100584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7" name="Table 56">
            <a:extLst>
              <a:ext uri="{FF2B5EF4-FFF2-40B4-BE49-F238E27FC236}">
                <a16:creationId xmlns:a16="http://schemas.microsoft.com/office/drawing/2014/main" id="{5F0D7196-F470-42CD-9391-87EA1E0F774B}"/>
              </a:ext>
            </a:extLst>
          </p:cNvPr>
          <p:cNvGraphicFramePr>
            <a:graphicFrameLocks noGrp="1"/>
          </p:cNvGraphicFramePr>
          <p:nvPr>
            <p:extLst>
              <p:ext uri="{D42A27DB-BD31-4B8C-83A1-F6EECF244321}">
                <p14:modId xmlns:p14="http://schemas.microsoft.com/office/powerpoint/2010/main" val="1886422552"/>
              </p:ext>
            </p:extLst>
          </p:nvPr>
        </p:nvGraphicFramePr>
        <p:xfrm>
          <a:off x="8266552" y="1265470"/>
          <a:ext cx="2894480" cy="1737037"/>
        </p:xfrm>
        <a:graphic>
          <a:graphicData uri="http://schemas.openxmlformats.org/drawingml/2006/table">
            <a:tbl>
              <a:tblPr/>
              <a:tblGrid>
                <a:gridCol w="2894480">
                  <a:extLst>
                    <a:ext uri="{9D8B030D-6E8A-4147-A177-3AD203B41FA5}">
                      <a16:colId xmlns:a16="http://schemas.microsoft.com/office/drawing/2014/main" val="276243457"/>
                    </a:ext>
                  </a:extLst>
                </a:gridCol>
              </a:tblGrid>
              <a:tr h="748977">
                <a:tc>
                  <a:txBody>
                    <a:bodyPr/>
                    <a:lstStyle/>
                    <a:p>
                      <a:pPr algn="ctr"/>
                      <a:r>
                        <a:rPr lang="en-US" sz="3200" b="1" dirty="0">
                          <a:solidFill>
                            <a:schemeClr val="bg1"/>
                          </a:solidFill>
                          <a:effectLst/>
                          <a:latin typeface="Arial" panose="020B0604020202020204" pitchFamily="34" charset="0"/>
                          <a:cs typeface="Arial" panose="020B0604020202020204" pitchFamily="34" charset="0"/>
                        </a:rPr>
                        <a:t>IRA</a:t>
                      </a:r>
                    </a:p>
                  </a:txBody>
                  <a:tcPr marL="6350" marR="6350" marT="6350" marB="6350" anchor="ctr">
                    <a:lnL>
                      <a:noFill/>
                    </a:lnL>
                    <a:lnR>
                      <a:noFill/>
                    </a:lnR>
                    <a:lnT>
                      <a:noFill/>
                    </a:lnT>
                    <a:lnB>
                      <a:noFill/>
                    </a:lnB>
                    <a:solidFill>
                      <a:srgbClr val="003B5C"/>
                    </a:solidFill>
                  </a:tcPr>
                </a:tc>
                <a:extLst>
                  <a:ext uri="{0D108BD9-81ED-4DB2-BD59-A6C34878D82A}">
                    <a16:rowId xmlns:a16="http://schemas.microsoft.com/office/drawing/2014/main" val="3478319912"/>
                  </a:ext>
                </a:extLst>
              </a:tr>
              <a:tr h="899235">
                <a:tc>
                  <a:txBody>
                    <a:bodyPr/>
                    <a:lstStyle/>
                    <a:p>
                      <a:pPr algn="ctr"/>
                      <a:r>
                        <a:rPr lang="en-US" sz="3200" b="0" dirty="0">
                          <a:solidFill>
                            <a:srgbClr val="000000"/>
                          </a:solidFill>
                          <a:effectLst/>
                          <a:latin typeface="Arial" panose="020B0604020202020204" pitchFamily="34" charset="0"/>
                          <a:cs typeface="Arial" panose="020B0604020202020204" pitchFamily="34" charset="0"/>
                        </a:rPr>
                        <a:t>Age 59 ½ </a:t>
                      </a:r>
                    </a:p>
                    <a:p>
                      <a:pPr algn="ctr"/>
                      <a:r>
                        <a:rPr lang="en-US" sz="3200" b="1" dirty="0">
                          <a:solidFill>
                            <a:srgbClr val="000000"/>
                          </a:solidFill>
                          <a:effectLst/>
                          <a:latin typeface="Arial" panose="020B0604020202020204" pitchFamily="34" charset="0"/>
                          <a:cs typeface="Arial" panose="020B0604020202020204" pitchFamily="34" charset="0"/>
                        </a:rPr>
                        <a:t>10% PENALTY</a:t>
                      </a:r>
                    </a:p>
                  </a:txBody>
                  <a:tcPr marL="6350" marR="6350" marT="6350" marB="6350" anchor="ctr">
                    <a:lnL>
                      <a:noFill/>
                    </a:lnL>
                    <a:lnR>
                      <a:noFill/>
                    </a:lnR>
                    <a:lnT>
                      <a:noFill/>
                    </a:lnT>
                    <a:lnB>
                      <a:noFill/>
                    </a:lnB>
                    <a:solidFill>
                      <a:srgbClr val="EDECEA"/>
                    </a:solidFill>
                  </a:tcPr>
                </a:tc>
                <a:extLst>
                  <a:ext uri="{0D108BD9-81ED-4DB2-BD59-A6C34878D82A}">
                    <a16:rowId xmlns:a16="http://schemas.microsoft.com/office/drawing/2014/main" val="949348708"/>
                  </a:ext>
                </a:extLst>
              </a:tr>
            </a:tbl>
          </a:graphicData>
        </a:graphic>
      </p:graphicFrame>
      <p:graphicFrame>
        <p:nvGraphicFramePr>
          <p:cNvPr id="58" name="Table 57">
            <a:extLst>
              <a:ext uri="{FF2B5EF4-FFF2-40B4-BE49-F238E27FC236}">
                <a16:creationId xmlns:a16="http://schemas.microsoft.com/office/drawing/2014/main" id="{69BC2B32-6C11-43A0-9969-B415DAE3F412}"/>
              </a:ext>
            </a:extLst>
          </p:cNvPr>
          <p:cNvGraphicFramePr>
            <a:graphicFrameLocks noGrp="1"/>
          </p:cNvGraphicFramePr>
          <p:nvPr>
            <p:extLst>
              <p:ext uri="{D42A27DB-BD31-4B8C-83A1-F6EECF244321}">
                <p14:modId xmlns:p14="http://schemas.microsoft.com/office/powerpoint/2010/main" val="1653549044"/>
              </p:ext>
            </p:extLst>
          </p:nvPr>
        </p:nvGraphicFramePr>
        <p:xfrm>
          <a:off x="8266552" y="3662128"/>
          <a:ext cx="2894480" cy="2115505"/>
        </p:xfrm>
        <a:graphic>
          <a:graphicData uri="http://schemas.openxmlformats.org/drawingml/2006/table">
            <a:tbl>
              <a:tblPr/>
              <a:tblGrid>
                <a:gridCol w="2894480">
                  <a:extLst>
                    <a:ext uri="{9D8B030D-6E8A-4147-A177-3AD203B41FA5}">
                      <a16:colId xmlns:a16="http://schemas.microsoft.com/office/drawing/2014/main" val="276243457"/>
                    </a:ext>
                  </a:extLst>
                </a:gridCol>
              </a:tblGrid>
              <a:tr h="639765">
                <a:tc>
                  <a:txBody>
                    <a:bodyPr/>
                    <a:lstStyle/>
                    <a:p>
                      <a:pPr algn="ctr"/>
                      <a:r>
                        <a:rPr lang="en-US" sz="3200" b="1" dirty="0">
                          <a:solidFill>
                            <a:schemeClr val="bg1"/>
                          </a:solidFill>
                          <a:effectLst/>
                          <a:latin typeface="Arial" panose="020B0604020202020204" pitchFamily="34" charset="0"/>
                          <a:cs typeface="Arial" panose="020B0604020202020204" pitchFamily="34" charset="0"/>
                        </a:rPr>
                        <a:t>457(b)</a:t>
                      </a:r>
                    </a:p>
                  </a:txBody>
                  <a:tcPr marL="6350" marR="6350" marT="6350" marB="6350" anchor="ctr">
                    <a:lnL>
                      <a:noFill/>
                    </a:lnL>
                    <a:lnR>
                      <a:noFill/>
                    </a:lnR>
                    <a:lnT>
                      <a:noFill/>
                    </a:lnT>
                    <a:lnB>
                      <a:noFill/>
                    </a:lnB>
                    <a:solidFill>
                      <a:srgbClr val="003B5C"/>
                    </a:solidFill>
                  </a:tcPr>
                </a:tc>
                <a:extLst>
                  <a:ext uri="{0D108BD9-81ED-4DB2-BD59-A6C34878D82A}">
                    <a16:rowId xmlns:a16="http://schemas.microsoft.com/office/drawing/2014/main" val="3478319912"/>
                  </a:ext>
                </a:extLst>
              </a:tr>
              <a:tr h="1290637">
                <a:tc>
                  <a:txBody>
                    <a:bodyPr/>
                    <a:lstStyle/>
                    <a:p>
                      <a:pPr algn="ctr"/>
                      <a:r>
                        <a:rPr lang="en-US" sz="3200" b="0" dirty="0">
                          <a:solidFill>
                            <a:srgbClr val="000000"/>
                          </a:solidFill>
                          <a:effectLst/>
                          <a:latin typeface="Arial" panose="020B0604020202020204" pitchFamily="34" charset="0"/>
                          <a:cs typeface="Arial" panose="020B0604020202020204" pitchFamily="34" charset="0"/>
                        </a:rPr>
                        <a:t>Age 50 for Special Risk</a:t>
                      </a:r>
                    </a:p>
                    <a:p>
                      <a:pPr algn="ctr"/>
                      <a:r>
                        <a:rPr lang="en-US" sz="3200" b="1" dirty="0">
                          <a:solidFill>
                            <a:srgbClr val="000000"/>
                          </a:solidFill>
                          <a:effectLst/>
                          <a:latin typeface="Arial" panose="020B0604020202020204" pitchFamily="34" charset="0"/>
                          <a:cs typeface="Arial" panose="020B0604020202020204" pitchFamily="34" charset="0"/>
                        </a:rPr>
                        <a:t>NO PENALTY</a:t>
                      </a:r>
                    </a:p>
                  </a:txBody>
                  <a:tcPr marL="6350" marR="6350" marT="6350" marB="6350" anchor="ctr">
                    <a:lnL>
                      <a:noFill/>
                    </a:lnL>
                    <a:lnR>
                      <a:noFill/>
                    </a:lnR>
                    <a:lnT>
                      <a:noFill/>
                    </a:lnT>
                    <a:lnB>
                      <a:noFill/>
                    </a:lnB>
                    <a:solidFill>
                      <a:srgbClr val="EDECEA"/>
                    </a:solidFill>
                  </a:tcPr>
                </a:tc>
                <a:extLst>
                  <a:ext uri="{0D108BD9-81ED-4DB2-BD59-A6C34878D82A}">
                    <a16:rowId xmlns:a16="http://schemas.microsoft.com/office/drawing/2014/main" val="949348708"/>
                  </a:ext>
                </a:extLst>
              </a:tr>
            </a:tbl>
          </a:graphicData>
        </a:graphic>
      </p:graphicFrame>
      <p:grpSp>
        <p:nvGrpSpPr>
          <p:cNvPr id="20" name="Group 19">
            <a:extLst>
              <a:ext uri="{FF2B5EF4-FFF2-40B4-BE49-F238E27FC236}">
                <a16:creationId xmlns:a16="http://schemas.microsoft.com/office/drawing/2014/main" id="{B130B7A3-CAFF-4869-981F-BEF09484E2DB}"/>
              </a:ext>
            </a:extLst>
          </p:cNvPr>
          <p:cNvGrpSpPr/>
          <p:nvPr/>
        </p:nvGrpSpPr>
        <p:grpSpPr>
          <a:xfrm>
            <a:off x="5771577" y="4225128"/>
            <a:ext cx="2163555" cy="837248"/>
            <a:chOff x="3595489" y="2128379"/>
            <a:chExt cx="993243" cy="1161907"/>
          </a:xfrm>
          <a:solidFill>
            <a:schemeClr val="accent3">
              <a:lumMod val="75000"/>
            </a:schemeClr>
          </a:solidFill>
        </p:grpSpPr>
        <p:sp>
          <p:nvSpPr>
            <p:cNvPr id="21" name="Arrow: Right 20">
              <a:extLst>
                <a:ext uri="{FF2B5EF4-FFF2-40B4-BE49-F238E27FC236}">
                  <a16:creationId xmlns:a16="http://schemas.microsoft.com/office/drawing/2014/main" id="{D360EF38-4591-4D9D-B83A-A698A4449FB2}"/>
                </a:ext>
              </a:extLst>
            </p:cNvPr>
            <p:cNvSpPr/>
            <p:nvPr/>
          </p:nvSpPr>
          <p:spPr>
            <a:xfrm>
              <a:off x="3595489" y="2128379"/>
              <a:ext cx="993243" cy="1161907"/>
            </a:xfrm>
            <a:prstGeom prst="rightArrow">
              <a:avLst>
                <a:gd name="adj1" fmla="val 60000"/>
                <a:gd name="adj2" fmla="val 50000"/>
              </a:avLst>
            </a:prstGeom>
            <a:grpFill/>
            <a:ln>
              <a:no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US" dirty="0"/>
            </a:p>
          </p:txBody>
        </p:sp>
        <p:sp>
          <p:nvSpPr>
            <p:cNvPr id="23" name="Arrow: Right 4">
              <a:extLst>
                <a:ext uri="{FF2B5EF4-FFF2-40B4-BE49-F238E27FC236}">
                  <a16:creationId xmlns:a16="http://schemas.microsoft.com/office/drawing/2014/main" id="{5A496CC3-9DB3-4375-83B1-1CF34097F459}"/>
                </a:ext>
              </a:extLst>
            </p:cNvPr>
            <p:cNvSpPr txBox="1"/>
            <p:nvPr/>
          </p:nvSpPr>
          <p:spPr>
            <a:xfrm>
              <a:off x="3595489" y="2360760"/>
              <a:ext cx="686974" cy="697145"/>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2178050">
                <a:lnSpc>
                  <a:spcPct val="90000"/>
                </a:lnSpc>
                <a:spcBef>
                  <a:spcPct val="0"/>
                </a:spcBef>
                <a:spcAft>
                  <a:spcPct val="35000"/>
                </a:spcAft>
                <a:buNone/>
              </a:pPr>
              <a:endParaRPr lang="en-US" sz="4900" kern="1200" dirty="0"/>
            </a:p>
          </p:txBody>
        </p:sp>
      </p:grpSp>
      <p:pic>
        <p:nvPicPr>
          <p:cNvPr id="24" name="Picture 2">
            <a:extLst>
              <a:ext uri="{FF2B5EF4-FFF2-40B4-BE49-F238E27FC236}">
                <a16:creationId xmlns:a16="http://schemas.microsoft.com/office/drawing/2014/main" id="{92112DD2-F49A-4947-9418-E54D0489F02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7699" y="2575063"/>
            <a:ext cx="1516564" cy="1554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53112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Oval 17"/>
          <p:cNvSpPr>
            <a:spLocks noChangeAspect="1"/>
          </p:cNvSpPr>
          <p:nvPr/>
        </p:nvSpPr>
        <p:spPr>
          <a:xfrm>
            <a:off x="2098954" y="2588607"/>
            <a:ext cx="2386349" cy="2386350"/>
          </a:xfrm>
          <a:prstGeom prst="ellipse">
            <a:avLst/>
          </a:prstGeom>
          <a:solidFill>
            <a:srgbClr val="75C1B7"/>
          </a:solidFill>
          <a:ln w="6350" cap="flat" cmpd="sng" algn="ctr">
            <a:noFill/>
            <a:prstDash val="solid"/>
            <a:round/>
            <a:headEnd type="none" w="med" len="med"/>
            <a:tailEnd type="none" w="med" len="med"/>
          </a:ln>
          <a:effectLst>
            <a:reflection stA="20000" endPos="25000" dir="5400000" sy="-100000" algn="bl" rotWithShape="0"/>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defTabSz="457200"/>
            <a:r>
              <a:rPr lang="en-US" sz="3200" spc="50" dirty="0">
                <a:solidFill>
                  <a:prstClr val="white"/>
                </a:solidFill>
                <a:latin typeface="Arial"/>
                <a:cs typeface="Arial"/>
              </a:rPr>
              <a:t>Do It Myself</a:t>
            </a:r>
          </a:p>
        </p:txBody>
      </p:sp>
      <p:sp>
        <p:nvSpPr>
          <p:cNvPr id="11" name="Oval 10"/>
          <p:cNvSpPr>
            <a:spLocks noChangeAspect="1"/>
          </p:cNvSpPr>
          <p:nvPr/>
        </p:nvSpPr>
        <p:spPr>
          <a:xfrm>
            <a:off x="2098954" y="2588606"/>
            <a:ext cx="2698864" cy="2698865"/>
          </a:xfrm>
          <a:prstGeom prst="ellipse">
            <a:avLst/>
          </a:prstGeom>
          <a:noFill/>
          <a:ln w="6350" cap="flat" cmpd="sng" algn="ctr">
            <a:noFill/>
            <a:prstDash val="solid"/>
            <a:round/>
            <a:headEnd type="none" w="med" len="med"/>
            <a:tailEnd type="none" w="med" len="med"/>
          </a:ln>
          <a:effectLst>
            <a:reflection stA="20000" endPos="25000" dir="5400000" sy="-100000" algn="bl" rotWithShape="0"/>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defTabSz="457200"/>
            <a:endParaRPr lang="en-US" sz="3200" spc="50" dirty="0">
              <a:solidFill>
                <a:prstClr val="white"/>
              </a:solidFill>
              <a:latin typeface="Arial"/>
              <a:cs typeface="Arial"/>
            </a:endParaRPr>
          </a:p>
        </p:txBody>
      </p:sp>
      <p:sp>
        <p:nvSpPr>
          <p:cNvPr id="12" name="Oval 11"/>
          <p:cNvSpPr>
            <a:spLocks noChangeAspect="1"/>
          </p:cNvSpPr>
          <p:nvPr/>
        </p:nvSpPr>
        <p:spPr>
          <a:xfrm>
            <a:off x="7076184" y="2599186"/>
            <a:ext cx="2386350" cy="2386351"/>
          </a:xfrm>
          <a:prstGeom prst="ellipse">
            <a:avLst/>
          </a:prstGeom>
          <a:gradFill flip="none" rotWithShape="1">
            <a:gsLst>
              <a:gs pos="60000">
                <a:srgbClr val="002B45">
                  <a:alpha val="80000"/>
                </a:srgbClr>
              </a:gs>
              <a:gs pos="0">
                <a:schemeClr val="tx1">
                  <a:alpha val="80000"/>
                </a:schemeClr>
              </a:gs>
            </a:gsLst>
            <a:lin ang="18900000" scaled="0"/>
            <a:tileRect/>
          </a:gradFill>
          <a:ln w="6350" cap="flat" cmpd="sng" algn="ctr">
            <a:noFill/>
            <a:prstDash val="solid"/>
            <a:round/>
            <a:headEnd type="none" w="med" len="med"/>
            <a:tailEnd type="none" w="med" len="med"/>
          </a:ln>
          <a:effectLst>
            <a:reflection stA="20000" endPos="25000" dir="5400000" sy="-100000" algn="bl" rotWithShape="0"/>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defTabSz="457200"/>
            <a:r>
              <a:rPr lang="en-US" sz="3200" dirty="0">
                <a:solidFill>
                  <a:srgbClr val="FFFFFF"/>
                </a:solidFill>
                <a:latin typeface="Arial"/>
                <a:cs typeface="Arial"/>
              </a:rPr>
              <a:t>Do it </a:t>
            </a:r>
            <a:br>
              <a:rPr lang="en-US" sz="3200" dirty="0">
                <a:solidFill>
                  <a:srgbClr val="FFFFFF"/>
                </a:solidFill>
                <a:latin typeface="Arial"/>
                <a:cs typeface="Arial"/>
              </a:rPr>
            </a:br>
            <a:r>
              <a:rPr lang="en-US" sz="3200" dirty="0">
                <a:solidFill>
                  <a:srgbClr val="FFFFFF"/>
                </a:solidFill>
                <a:latin typeface="Arial"/>
                <a:cs typeface="Arial"/>
              </a:rPr>
              <a:t>for me</a:t>
            </a:r>
          </a:p>
        </p:txBody>
      </p:sp>
      <p:sp>
        <p:nvSpPr>
          <p:cNvPr id="15" name="Title 2"/>
          <p:cNvSpPr txBox="1">
            <a:spLocks/>
          </p:cNvSpPr>
          <p:nvPr/>
        </p:nvSpPr>
        <p:spPr>
          <a:xfrm>
            <a:off x="2098954" y="1515412"/>
            <a:ext cx="6071379" cy="752207"/>
          </a:xfrm>
          <a:prstGeom prst="rect">
            <a:avLst/>
          </a:prstGeom>
        </p:spPr>
        <p:txBody>
          <a:bodyPr vert="horz" lIns="91440" tIns="45720" rIns="91440" bIns="45720" rtlCol="0" anchor="ctr">
            <a:noAutofit/>
          </a:bodyPr>
          <a:lstStyle>
            <a:lvl1pPr algn="l" defTabSz="457200" rtl="0" eaLnBrk="1" latinLnBrk="0" hangingPunct="1">
              <a:spcBef>
                <a:spcPct val="0"/>
              </a:spcBef>
              <a:buNone/>
              <a:defRPr sz="3200" kern="1200">
                <a:solidFill>
                  <a:srgbClr val="1D3245"/>
                </a:solidFill>
                <a:latin typeface="Arial"/>
                <a:ea typeface="+mj-ea"/>
                <a:cs typeface="Arial"/>
              </a:defRPr>
            </a:lvl1pPr>
          </a:lstStyle>
          <a:p>
            <a:r>
              <a:rPr lang="en-US" dirty="0">
                <a:solidFill>
                  <a:schemeClr val="accent1">
                    <a:lumMod val="75000"/>
                  </a:schemeClr>
                </a:solidFill>
              </a:rPr>
              <a:t>The three styles:</a:t>
            </a:r>
          </a:p>
        </p:txBody>
      </p:sp>
      <p:sp>
        <p:nvSpPr>
          <p:cNvPr id="16" name="Rectangle 15"/>
          <p:cNvSpPr/>
          <p:nvPr/>
        </p:nvSpPr>
        <p:spPr>
          <a:xfrm>
            <a:off x="249885" y="5319682"/>
            <a:ext cx="11778018" cy="1708160"/>
          </a:xfrm>
          <a:prstGeom prst="rect">
            <a:avLst/>
          </a:prstGeom>
        </p:spPr>
        <p:txBody>
          <a:bodyPr wrap="square">
            <a:spAutoFit/>
          </a:bodyPr>
          <a:lstStyle/>
          <a:p>
            <a:pPr defTabSz="457200"/>
            <a:r>
              <a:rPr lang="en-US" sz="1200" i="1" dirty="0">
                <a:solidFill>
                  <a:prstClr val="black">
                    <a:lumMod val="50000"/>
                    <a:lumOff val="50000"/>
                  </a:prstClr>
                </a:solidFill>
                <a:latin typeface="Arial"/>
                <a:cs typeface="Arial"/>
              </a:rPr>
              <a:t>Investing involves market risk, including possible loss of principal. No investment strategy — including asset allocation and diversification — can guarantee a profit or avoid loss. Actual results will vary depending on your investment and market experience. Using diversification and asset allocation as part of an overall investment strategy does not assure a profit or guarantee against loss in a declining market.</a:t>
            </a:r>
          </a:p>
          <a:p>
            <a:pPr defTabSz="457200"/>
            <a:endParaRPr lang="en-US" sz="1200" i="1" dirty="0">
              <a:solidFill>
                <a:prstClr val="black">
                  <a:lumMod val="50000"/>
                  <a:lumOff val="50000"/>
                </a:prstClr>
              </a:solidFill>
              <a:latin typeface="Arial"/>
              <a:cs typeface="Arial"/>
            </a:endParaRPr>
          </a:p>
          <a:p>
            <a:pPr defTabSz="457200"/>
            <a:r>
              <a:rPr lang="en-US" sz="1200" i="1" dirty="0">
                <a:solidFill>
                  <a:prstClr val="black">
                    <a:lumMod val="50000"/>
                    <a:lumOff val="50000"/>
                  </a:prstClr>
                </a:solidFill>
                <a:latin typeface="Arial"/>
                <a:cs typeface="Arial"/>
              </a:rPr>
              <a:t>Target Date Funds invest in a wide variety of underlying funds to help reduce investment risk. So, in addition to the expenses of the Target Date Funds, you pay a proportionate share of the expenses of the underlying funds. Like other funds, Target Date Funds are subject to market risk and loss. Loss of principal can occur at any time, including before, at or after the target date. There is no guarantee that target date funds will provide enough income for retirement.</a:t>
            </a:r>
          </a:p>
          <a:p>
            <a:pPr defTabSz="457200"/>
            <a:endParaRPr lang="en-US" sz="1200" i="1" dirty="0">
              <a:solidFill>
                <a:prstClr val="black">
                  <a:lumMod val="50000"/>
                  <a:lumOff val="50000"/>
                </a:prstClr>
              </a:solidFill>
              <a:latin typeface="Arial"/>
              <a:cs typeface="Arial"/>
            </a:endParaRPr>
          </a:p>
          <a:p>
            <a:pPr defTabSz="457200"/>
            <a:endParaRPr lang="en-US" sz="900" i="1" dirty="0">
              <a:solidFill>
                <a:prstClr val="black">
                  <a:lumMod val="50000"/>
                  <a:lumOff val="50000"/>
                </a:prstClr>
              </a:solidFill>
              <a:latin typeface="Arial"/>
              <a:cs typeface="Arial"/>
            </a:endParaRPr>
          </a:p>
        </p:txBody>
      </p:sp>
      <p:sp>
        <p:nvSpPr>
          <p:cNvPr id="19" name="Oval 18"/>
          <p:cNvSpPr>
            <a:spLocks noChangeAspect="1"/>
          </p:cNvSpPr>
          <p:nvPr/>
        </p:nvSpPr>
        <p:spPr>
          <a:xfrm>
            <a:off x="4590529" y="2599185"/>
            <a:ext cx="2386350" cy="2386351"/>
          </a:xfrm>
          <a:prstGeom prst="ellipse">
            <a:avLst/>
          </a:prstGeom>
          <a:gradFill flip="none" rotWithShape="1">
            <a:gsLst>
              <a:gs pos="60000">
                <a:srgbClr val="1C57A5">
                  <a:alpha val="80000"/>
                </a:srgbClr>
              </a:gs>
              <a:gs pos="0">
                <a:srgbClr val="002B45">
                  <a:alpha val="80000"/>
                </a:srgbClr>
              </a:gs>
            </a:gsLst>
            <a:lin ang="18900000" scaled="0"/>
            <a:tileRect/>
          </a:gradFill>
          <a:ln w="6350" cap="flat" cmpd="sng" algn="ctr">
            <a:noFill/>
            <a:prstDash val="solid"/>
            <a:round/>
            <a:headEnd type="none" w="med" len="med"/>
            <a:tailEnd type="none" w="med" len="med"/>
          </a:ln>
          <a:effectLst>
            <a:reflection stA="20000" endPos="25000" dir="5400000" sy="-100000" algn="bl" rotWithShape="0"/>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defTabSz="457200"/>
            <a:r>
              <a:rPr lang="en-US" sz="3200" dirty="0">
                <a:solidFill>
                  <a:srgbClr val="FFFFFF"/>
                </a:solidFill>
                <a:latin typeface="Arial"/>
                <a:cs typeface="Arial"/>
              </a:rPr>
              <a:t>Help me </a:t>
            </a:r>
            <a:br>
              <a:rPr lang="en-US" sz="3200" dirty="0">
                <a:solidFill>
                  <a:srgbClr val="FFFFFF"/>
                </a:solidFill>
                <a:latin typeface="Arial"/>
                <a:cs typeface="Arial"/>
              </a:rPr>
            </a:br>
            <a:r>
              <a:rPr lang="en-US" sz="3200" dirty="0">
                <a:solidFill>
                  <a:srgbClr val="FFFFFF"/>
                </a:solidFill>
                <a:latin typeface="Arial"/>
                <a:cs typeface="Arial"/>
              </a:rPr>
              <a:t>do it</a:t>
            </a:r>
          </a:p>
        </p:txBody>
      </p:sp>
      <p:sp>
        <p:nvSpPr>
          <p:cNvPr id="9" name="Rectangle 8">
            <a:extLst>
              <a:ext uri="{FF2B5EF4-FFF2-40B4-BE49-F238E27FC236}">
                <a16:creationId xmlns:a16="http://schemas.microsoft.com/office/drawing/2014/main" id="{BF926914-EC94-4588-A415-EC89E37FEEAF}"/>
              </a:ext>
            </a:extLst>
          </p:cNvPr>
          <p:cNvSpPr/>
          <p:nvPr/>
        </p:nvSpPr>
        <p:spPr>
          <a:xfrm>
            <a:off x="576774" y="200786"/>
            <a:ext cx="6112888" cy="323165"/>
          </a:xfrm>
          <a:prstGeom prst="rect">
            <a:avLst/>
          </a:prstGeom>
        </p:spPr>
        <p:txBody>
          <a:bodyPr wrap="square">
            <a:spAutoFit/>
          </a:bodyPr>
          <a:lstStyle/>
          <a:p>
            <a:r>
              <a:rPr lang="en-US" sz="1500" b="1" dirty="0">
                <a:solidFill>
                  <a:srgbClr val="008080"/>
                </a:solidFill>
                <a:latin typeface="Arial" panose="020B0604020202020204" pitchFamily="34" charset="0"/>
                <a:cs typeface="Arial" panose="020B0604020202020204" pitchFamily="34" charset="0"/>
              </a:rPr>
              <a:t>TEN RETIREMENT TO-DOs</a:t>
            </a:r>
            <a:endParaRPr lang="en-US" sz="1500" b="1" dirty="0">
              <a:solidFill>
                <a:srgbClr val="008080"/>
              </a:solidFill>
            </a:endParaRPr>
          </a:p>
        </p:txBody>
      </p:sp>
      <p:sp>
        <p:nvSpPr>
          <p:cNvPr id="10" name="TextBox 9">
            <a:extLst>
              <a:ext uri="{FF2B5EF4-FFF2-40B4-BE49-F238E27FC236}">
                <a16:creationId xmlns:a16="http://schemas.microsoft.com/office/drawing/2014/main" id="{D180571A-96FA-49DF-947C-F1E11029D904}"/>
              </a:ext>
            </a:extLst>
          </p:cNvPr>
          <p:cNvSpPr txBox="1"/>
          <p:nvPr/>
        </p:nvSpPr>
        <p:spPr>
          <a:xfrm>
            <a:off x="576774" y="464234"/>
            <a:ext cx="9664505" cy="646331"/>
          </a:xfrm>
          <a:prstGeom prst="rect">
            <a:avLst/>
          </a:prstGeom>
          <a:noFill/>
        </p:spPr>
        <p:txBody>
          <a:bodyPr wrap="square" rtlCol="0">
            <a:spAutoFit/>
          </a:bodyPr>
          <a:lstStyle/>
          <a:p>
            <a:r>
              <a:rPr lang="en-US" sz="3600" dirty="0">
                <a:solidFill>
                  <a:srgbClr val="003B5C"/>
                </a:solidFill>
                <a:latin typeface="Arial" panose="020B0604020202020204" pitchFamily="34" charset="0"/>
                <a:cs typeface="Arial" panose="020B0604020202020204" pitchFamily="34" charset="0"/>
              </a:rPr>
              <a:t>7. What kind of investor are you?</a:t>
            </a:r>
            <a:endParaRPr lang="en-US" sz="3600" dirty="0">
              <a:solidFill>
                <a:srgbClr val="003B5C"/>
              </a:solidFill>
            </a:endParaRPr>
          </a:p>
        </p:txBody>
      </p:sp>
    </p:spTree>
    <p:extLst>
      <p:ext uri="{BB962C8B-B14F-4D97-AF65-F5344CB8AC3E}">
        <p14:creationId xmlns:p14="http://schemas.microsoft.com/office/powerpoint/2010/main" val="167716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C4EAA41CB7C5847A5F6C446F0EA9ABD" ma:contentTypeVersion="10" ma:contentTypeDescription="Create a new document." ma:contentTypeScope="" ma:versionID="ed0f48ea95a42b59b44eb252fdcbea3c">
  <xsd:schema xmlns:xsd="http://www.w3.org/2001/XMLSchema" xmlns:xs="http://www.w3.org/2001/XMLSchema" xmlns:p="http://schemas.microsoft.com/office/2006/metadata/properties" xmlns:ns2="45534a74-c87c-4295-bb0a-f538f2a54ffb" xmlns:ns3="c4536f58-97da-4b66-bbd0-d920561f7ea5" targetNamespace="http://schemas.microsoft.com/office/2006/metadata/properties" ma:root="true" ma:fieldsID="76a9f281b9aff1573b44fbc7fc4c5bcd" ns2:_="" ns3:_="">
    <xsd:import namespace="45534a74-c87c-4295-bb0a-f538f2a54ffb"/>
    <xsd:import namespace="c4536f58-97da-4b66-bbd0-d920561f7ea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5534a74-c87c-4295-bb0a-f538f2a54ff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4536f58-97da-4b66-bbd0-d920561f7ea5"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AB08B36-0F9A-4BF2-8D95-EF776B408AE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5534a74-c87c-4295-bb0a-f538f2a54ffb"/>
    <ds:schemaRef ds:uri="c4536f58-97da-4b66-bbd0-d920561f7ea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656F142-88C7-4682-BF34-D317EF088479}">
  <ds:schemaRefs>
    <ds:schemaRef ds:uri="http://schemas.microsoft.com/sharepoint/v3/contenttype/forms"/>
  </ds:schemaRefs>
</ds:datastoreItem>
</file>

<file path=customXml/itemProps3.xml><?xml version="1.0" encoding="utf-8"?>
<ds:datastoreItem xmlns:ds="http://schemas.openxmlformats.org/officeDocument/2006/customXml" ds:itemID="{700D2987-2138-472D-8854-BEEA940825F3}">
  <ds:schemaRefs>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purl.org/dc/elements/1.1/"/>
    <ds:schemaRef ds:uri="c4536f58-97da-4b66-bbd0-d920561f7ea5"/>
    <ds:schemaRef ds:uri="http://schemas.microsoft.com/office/infopath/2007/PartnerControls"/>
    <ds:schemaRef ds:uri="45534a74-c87c-4295-bb0a-f538f2a54ffb"/>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Gallery</Template>
  <TotalTime>21358</TotalTime>
  <Words>2843</Words>
  <Application>Microsoft Office PowerPoint</Application>
  <PresentationFormat>Widescreen</PresentationFormat>
  <Paragraphs>239</Paragraphs>
  <Slides>12</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Calibri</vt:lpstr>
      <vt:lpstr>Calibri Light</vt:lpstr>
      <vt:lpstr>Georgia</vt:lpstr>
      <vt:lpstr>Times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My Interactive  Retirement PlannerSM</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Daniella Siebert</dc:creator>
  <cp:lastModifiedBy>Alexandra Goyes</cp:lastModifiedBy>
  <cp:revision>261</cp:revision>
  <cp:lastPrinted>2026-01-26T15:42:42Z</cp:lastPrinted>
  <dcterms:created xsi:type="dcterms:W3CDTF">2018-11-30T13:57:46Z</dcterms:created>
  <dcterms:modified xsi:type="dcterms:W3CDTF">2026-01-29T17:53:22Z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0x0101009C4EAA41CB7C5847A5F6C446F0EA9ABD</vt:lpwstr>
  </property>
  <property fmtid="{D5CDD505-2E9C-101B-9397-08002B2CF9AE}" pid="3" name="MSIP_Label_da128442-0c2e-4a21-8764-34be31c32392_Enabled">
    <vt:lpwstr>true</vt:lpwstr>
  </property>
  <property fmtid="{D5CDD505-2E9C-101B-9397-08002B2CF9AE}" pid="4" name="MSIP_Label_da128442-0c2e-4a21-8764-34be31c32392_SetDate">
    <vt:lpwstr>2023-06-13T16:39:26Z</vt:lpwstr>
  </property>
  <property fmtid="{D5CDD505-2E9C-101B-9397-08002B2CF9AE}" pid="5" name="MSIP_Label_da128442-0c2e-4a21-8764-34be31c32392_Method">
    <vt:lpwstr>Privileged</vt:lpwstr>
  </property>
  <property fmtid="{D5CDD505-2E9C-101B-9397-08002B2CF9AE}" pid="6" name="MSIP_Label_da128442-0c2e-4a21-8764-34be31c32392_Name">
    <vt:lpwstr>Public</vt:lpwstr>
  </property>
  <property fmtid="{D5CDD505-2E9C-101B-9397-08002B2CF9AE}" pid="7" name="MSIP_Label_da128442-0c2e-4a21-8764-34be31c32392_SiteId">
    <vt:lpwstr>22140e4c-d390-45c2-b297-a26c516dc461</vt:lpwstr>
  </property>
  <property fmtid="{D5CDD505-2E9C-101B-9397-08002B2CF9AE}" pid="8" name="MSIP_Label_da128442-0c2e-4a21-8764-34be31c32392_ActionId">
    <vt:lpwstr>2d2be517-498d-4640-a01f-14eb1077de69</vt:lpwstr>
  </property>
  <property fmtid="{D5CDD505-2E9C-101B-9397-08002B2CF9AE}" pid="9" name="MSIP_Label_da128442-0c2e-4a21-8764-34be31c32392_ContentBits">
    <vt:lpwstr>0</vt:lpwstr>
  </property>
</Properties>
</file>